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4" r:id="rId25"/>
    <p:sldId id="287" r:id="rId26"/>
    <p:sldId id="286" r:id="rId27"/>
    <p:sldId id="288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cap="none" dirty="0" err="1" smtClean="0"/>
              <a:t>Demanda</a:t>
            </a:r>
            <a:r>
              <a:rPr lang="en-US" cap="none" dirty="0" smtClean="0"/>
              <a:t> y </a:t>
            </a:r>
            <a:r>
              <a:rPr lang="en-US" cap="none" dirty="0" err="1" smtClean="0"/>
              <a:t>Oferta</a:t>
            </a:r>
            <a:r>
              <a:rPr lang="en-US" cap="none" dirty="0" smtClean="0"/>
              <a:t>: </a:t>
            </a:r>
            <a:r>
              <a:rPr lang="en-US" cap="none" dirty="0" err="1" smtClean="0"/>
              <a:t>Equilibrio</a:t>
            </a:r>
            <a:r>
              <a:rPr lang="en-US" cap="none" dirty="0" smtClean="0"/>
              <a:t> y </a:t>
            </a:r>
            <a:r>
              <a:rPr lang="en-US" cap="none" dirty="0" err="1" smtClean="0"/>
              <a:t>Aplicaciones</a:t>
            </a:r>
            <a:endParaRPr lang="en-US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5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estable</a:t>
            </a:r>
            <a:r>
              <a:rPr lang="en-US" sz="3600" dirty="0" smtClean="0"/>
              <a:t> el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Los </a:t>
            </a:r>
            <a:r>
              <a:rPr lang="en-US" sz="2400" dirty="0" err="1" smtClean="0">
                <a:solidFill>
                  <a:srgbClr val="0070C0"/>
                </a:solidFill>
              </a:rPr>
              <a:t>precios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subirán</a:t>
            </a:r>
            <a:r>
              <a:rPr lang="en-US" sz="2400" dirty="0" smtClean="0">
                <a:solidFill>
                  <a:srgbClr val="0070C0"/>
                </a:solidFill>
              </a:rPr>
              <a:t>  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2915816" y="2564904"/>
            <a:ext cx="2880320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4077072"/>
            <a:ext cx="26642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691680" y="34290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P*</a:t>
            </a:r>
            <a:r>
              <a:rPr lang="en-US" sz="1050" dirty="0" smtClean="0"/>
              <a:t>D</a:t>
            </a:r>
            <a:r>
              <a:rPr lang="en-US" sz="1600" dirty="0" smtClean="0"/>
              <a:t>=P*</a:t>
            </a:r>
            <a:r>
              <a:rPr lang="en-US" sz="1050" dirty="0"/>
              <a:t>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491880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Q*</a:t>
            </a:r>
            <a:r>
              <a:rPr lang="en-US" sz="1100" dirty="0" smtClean="0"/>
              <a:t>D</a:t>
            </a:r>
            <a:r>
              <a:rPr lang="en-US" dirty="0" smtClean="0"/>
              <a:t>                Q*</a:t>
            </a:r>
            <a:r>
              <a:rPr lang="en-US" sz="1200" dirty="0"/>
              <a:t>o</a:t>
            </a:r>
          </a:p>
        </p:txBody>
      </p:sp>
      <p:cxnSp>
        <p:nvCxnSpPr>
          <p:cNvPr id="17" name="16 Conector recto"/>
          <p:cNvCxnSpPr/>
          <p:nvPr/>
        </p:nvCxnSpPr>
        <p:spPr>
          <a:xfrm>
            <a:off x="3635896" y="4077072"/>
            <a:ext cx="0" cy="100811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148064" y="4077072"/>
            <a:ext cx="0" cy="100811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brir llave"/>
          <p:cNvSpPr/>
          <p:nvPr/>
        </p:nvSpPr>
        <p:spPr>
          <a:xfrm rot="16200000">
            <a:off x="4211960" y="465313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195736" y="39237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 flipH="1" flipV="1">
            <a:off x="4463988" y="3501008"/>
            <a:ext cx="720080" cy="42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V="1">
            <a:off x="3563888" y="3501008"/>
            <a:ext cx="720080" cy="4787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871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estable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 </a:t>
            </a:r>
            <a:r>
              <a:rPr lang="en-US" dirty="0" smtClean="0"/>
              <a:t>no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llí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moveremos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alejaremos</a:t>
            </a:r>
            <a:r>
              <a:rPr lang="en-US" dirty="0" smtClean="0"/>
              <a:t> de forma temporal. </a:t>
            </a:r>
            <a:endParaRPr lang="en-US" dirty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“</a:t>
            </a:r>
            <a:r>
              <a:rPr lang="en-US" dirty="0" err="1" smtClean="0"/>
              <a:t>mano</a:t>
            </a:r>
            <a:r>
              <a:rPr lang="en-US" dirty="0" smtClean="0"/>
              <a:t> invisible” </a:t>
            </a:r>
            <a:r>
              <a:rPr lang="en-US" dirty="0" err="1" smtClean="0"/>
              <a:t>moviéndonos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48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estadio</a:t>
            </a:r>
            <a:r>
              <a:rPr lang="en-US" dirty="0" smtClean="0"/>
              <a:t> </a:t>
            </a:r>
            <a:r>
              <a:rPr lang="en-US" dirty="0" err="1" smtClean="0"/>
              <a:t>Bernabeu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capacidad</a:t>
            </a:r>
            <a:r>
              <a:rPr lang="en-US" dirty="0" smtClean="0"/>
              <a:t> de 80.000 personas (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inelástica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precio</a:t>
            </a:r>
            <a:r>
              <a:rPr lang="en-US" dirty="0" smtClean="0"/>
              <a:t> de la entrada </a:t>
            </a:r>
            <a:r>
              <a:rPr lang="en-US" dirty="0" err="1" smtClean="0"/>
              <a:t>es</a:t>
            </a:r>
            <a:r>
              <a:rPr lang="en-US" dirty="0" smtClean="0"/>
              <a:t> 50 euros</a:t>
            </a:r>
          </a:p>
          <a:p>
            <a:r>
              <a:rPr lang="en-US" dirty="0" err="1" smtClean="0"/>
              <a:t>Compara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dos </a:t>
            </a:r>
            <a:r>
              <a:rPr lang="en-US" dirty="0" err="1" smtClean="0"/>
              <a:t>situaciones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estadio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lleno</a:t>
            </a:r>
            <a:r>
              <a:rPr lang="en-US" dirty="0" smtClean="0"/>
              <a:t> y hay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cola.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estadio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vacío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 smtClean="0"/>
              <a:t>fueras</a:t>
            </a:r>
            <a:r>
              <a:rPr lang="en-US" dirty="0" smtClean="0"/>
              <a:t> el/la </a:t>
            </a:r>
            <a:r>
              <a:rPr lang="en-US" dirty="0" err="1" smtClean="0"/>
              <a:t>gerente</a:t>
            </a:r>
            <a:r>
              <a:rPr lang="en-US" dirty="0" smtClean="0"/>
              <a:t> del club,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recomendarías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9997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estadio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</a:t>
            </a:r>
            <a:r>
              <a:rPr lang="en-US" sz="3600" dirty="0" err="1" smtClean="0"/>
              <a:t>lleno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El club </a:t>
            </a:r>
            <a:r>
              <a:rPr lang="en-US" sz="2400" dirty="0" err="1" smtClean="0">
                <a:solidFill>
                  <a:srgbClr val="0070C0"/>
                </a:solidFill>
              </a:rPr>
              <a:t>debería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subir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precios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4283968" y="2564904"/>
            <a:ext cx="35912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4077072"/>
            <a:ext cx="26642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 smtClean="0"/>
              <a:t>S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851920" y="51479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D</a:t>
            </a:r>
            <a:r>
              <a:rPr lang="en-US" dirty="0" smtClean="0"/>
              <a:t>=Q</a:t>
            </a:r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051720" y="39237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cxnSp>
        <p:nvCxnSpPr>
          <p:cNvPr id="17" name="16 Conector recto de flecha"/>
          <p:cNvCxnSpPr/>
          <p:nvPr/>
        </p:nvCxnSpPr>
        <p:spPr>
          <a:xfrm flipH="1" flipV="1">
            <a:off x="4499992" y="3429000"/>
            <a:ext cx="792088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894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estadio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</a:t>
            </a:r>
            <a:r>
              <a:rPr lang="en-US" sz="3600" dirty="0" err="1" smtClean="0"/>
              <a:t>medio</a:t>
            </a:r>
            <a:r>
              <a:rPr lang="en-US" sz="3600" dirty="0" smtClean="0"/>
              <a:t> </a:t>
            </a:r>
            <a:r>
              <a:rPr lang="en-US" sz="3600" dirty="0" err="1" smtClean="0"/>
              <a:t>vacío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43808" y="2924944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El </a:t>
            </a:r>
            <a:r>
              <a:rPr lang="en-US" sz="2400" dirty="0" err="1" smtClean="0">
                <a:solidFill>
                  <a:srgbClr val="0070C0"/>
                </a:solidFill>
              </a:rPr>
              <a:t>clubo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debería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bajar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precios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4608096" y="2564904"/>
            <a:ext cx="35912" cy="2520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750740" y="232024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3068960"/>
            <a:ext cx="216024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 smtClean="0"/>
              <a:t>S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211960" y="51479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D</a:t>
            </a:r>
            <a:r>
              <a:rPr lang="en-US" dirty="0" smtClean="0"/>
              <a:t>=Q</a:t>
            </a:r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123728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275856" y="3100318"/>
            <a:ext cx="1224136" cy="76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612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fija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de un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del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/>
              <a:t> </a:t>
            </a:r>
            <a:r>
              <a:rPr lang="en-US" dirty="0" smtClean="0"/>
              <a:t>(e.g.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err="1" smtClean="0"/>
              <a:t>Supongamos</a:t>
            </a:r>
            <a:r>
              <a:rPr lang="en-US" dirty="0" smtClean="0"/>
              <a:t> que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fija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máximo</a:t>
            </a:r>
            <a:r>
              <a:rPr lang="en-US" dirty="0" smtClean="0"/>
              <a:t> de un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del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(e.g. </a:t>
            </a:r>
            <a:r>
              <a:rPr lang="en-US" dirty="0" err="1" smtClean="0"/>
              <a:t>alquileres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antigua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11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Precios</a:t>
            </a:r>
            <a:r>
              <a:rPr lang="en-US" sz="3600" dirty="0" smtClean="0"/>
              <a:t> </a:t>
            </a:r>
            <a:r>
              <a:rPr lang="en-US" sz="3600" dirty="0" err="1" smtClean="0"/>
              <a:t>mínimos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 smtClean="0"/>
              <a:t>encima</a:t>
            </a:r>
            <a:r>
              <a:rPr lang="en-US" sz="3600" dirty="0" smtClean="0"/>
              <a:t> del </a:t>
            </a:r>
            <a:r>
              <a:rPr lang="en-US" sz="3600" dirty="0" err="1" smtClean="0"/>
              <a:t>precio</a:t>
            </a:r>
            <a:r>
              <a:rPr lang="en-US" sz="3600" dirty="0" smtClean="0"/>
              <a:t> de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Demasiada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oferta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poca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</a:rPr>
              <a:t>desempleo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99992" y="3577662"/>
            <a:ext cx="0" cy="150752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577662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/>
              <a:t>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707904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D                       </a:t>
            </a:r>
            <a:r>
              <a:rPr lang="en-US" dirty="0" err="1" smtClean="0"/>
              <a:t>Q</a:t>
            </a:r>
            <a:r>
              <a:rPr lang="en-US" sz="1200" dirty="0" err="1"/>
              <a:t>o</a:t>
            </a:r>
            <a:endParaRPr lang="en-US" sz="1200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3140968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076056" y="3140968"/>
            <a:ext cx="0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79912" y="3140968"/>
            <a:ext cx="0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errar llave"/>
          <p:cNvSpPr/>
          <p:nvPr/>
        </p:nvSpPr>
        <p:spPr>
          <a:xfrm rot="5400000">
            <a:off x="4340297" y="4853481"/>
            <a:ext cx="288032" cy="13275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CuadroTexto"/>
          <p:cNvSpPr txBox="1"/>
          <p:nvPr/>
        </p:nvSpPr>
        <p:spPr>
          <a:xfrm>
            <a:off x="3779912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907704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02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Precio</a:t>
            </a:r>
            <a:r>
              <a:rPr lang="en-US" sz="3600" dirty="0" smtClean="0"/>
              <a:t> </a:t>
            </a:r>
            <a:r>
              <a:rPr lang="en-US" sz="3600" dirty="0" err="1" smtClean="0"/>
              <a:t>máximo</a:t>
            </a:r>
            <a:r>
              <a:rPr lang="en-US" sz="3600" dirty="0" smtClean="0"/>
              <a:t> inferior al </a:t>
            </a:r>
            <a:r>
              <a:rPr lang="en-US" sz="3600" dirty="0" err="1" smtClean="0"/>
              <a:t>equilibrio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2636912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5224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Demasiada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muy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poca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oferta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645024"/>
            <a:ext cx="193219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 smtClean="0"/>
              <a:t>S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707904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S                       </a:t>
            </a:r>
            <a:r>
              <a:rPr lang="en-US" dirty="0" smtClean="0"/>
              <a:t>Q</a:t>
            </a:r>
            <a:r>
              <a:rPr lang="en-US" sz="1200" dirty="0"/>
              <a:t>D</a:t>
            </a:r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414908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076056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79912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errar llave"/>
          <p:cNvSpPr/>
          <p:nvPr/>
        </p:nvSpPr>
        <p:spPr>
          <a:xfrm rot="5400000">
            <a:off x="4340297" y="4853481"/>
            <a:ext cx="288032" cy="13275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CuadroTexto"/>
          <p:cNvSpPr txBox="1"/>
          <p:nvPr/>
        </p:nvSpPr>
        <p:spPr>
          <a:xfrm>
            <a:off x="3779912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Excess demand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35696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365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numéricos</a:t>
            </a:r>
            <a:r>
              <a:rPr lang="en-US" dirty="0" smtClean="0"/>
              <a:t>. Se </a:t>
            </a:r>
            <a:r>
              <a:rPr lang="en-US" dirty="0" err="1" smtClean="0"/>
              <a:t>trata</a:t>
            </a:r>
            <a:r>
              <a:rPr lang="en-US" dirty="0" smtClean="0"/>
              <a:t> de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gráficos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Sabemos</a:t>
            </a:r>
            <a:r>
              <a:rPr lang="en-US" dirty="0" smtClean="0"/>
              <a:t> que el </a:t>
            </a:r>
            <a:r>
              <a:rPr lang="en-US" dirty="0" err="1" smtClean="0"/>
              <a:t>equilibrio</a:t>
            </a:r>
            <a:r>
              <a:rPr lang="en-US" dirty="0" smtClean="0"/>
              <a:t> se produce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que Q</a:t>
            </a:r>
            <a:r>
              <a:rPr lang="en-US" sz="1600" dirty="0" smtClean="0"/>
              <a:t>D</a:t>
            </a:r>
            <a:r>
              <a:rPr lang="en-US" dirty="0" smtClean="0"/>
              <a:t>=Q</a:t>
            </a:r>
            <a:r>
              <a:rPr lang="en-US" sz="1600" dirty="0"/>
              <a:t>O</a:t>
            </a:r>
            <a:r>
              <a:rPr lang="en-US" sz="2800" dirty="0" smtClean="0"/>
              <a:t> </a:t>
            </a:r>
          </a:p>
          <a:p>
            <a:r>
              <a:rPr lang="en-US" dirty="0" err="1" smtClean="0"/>
              <a:t>Supongamos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</a:t>
            </a:r>
            <a:r>
              <a:rPr lang="en-US" sz="1600" dirty="0" smtClean="0"/>
              <a:t>D</a:t>
            </a:r>
            <a:r>
              <a:rPr lang="en-US" dirty="0" smtClean="0"/>
              <a:t>=2000-250P                    </a:t>
            </a:r>
          </a:p>
          <a:p>
            <a:pPr lvl="1"/>
            <a:r>
              <a:rPr lang="en-US" dirty="0" smtClean="0"/>
              <a:t>Q</a:t>
            </a:r>
            <a:r>
              <a:rPr lang="en-US" sz="1600" dirty="0"/>
              <a:t>O</a:t>
            </a:r>
            <a:r>
              <a:rPr lang="en-US" dirty="0" smtClean="0"/>
              <a:t>=100+150P</a:t>
            </a:r>
          </a:p>
          <a:p>
            <a:pPr lvl="1"/>
            <a:endParaRPr lang="en-US" dirty="0"/>
          </a:p>
          <a:p>
            <a:r>
              <a:rPr lang="en-US" dirty="0" err="1" smtClean="0"/>
              <a:t>Obtener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y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91950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No hay 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asustarse</a:t>
            </a:r>
            <a:r>
              <a:rPr lang="en-US" sz="3600" dirty="0" smtClean="0"/>
              <a:t>!!!, </a:t>
            </a:r>
            <a:r>
              <a:rPr lang="en-US" sz="3600" dirty="0" err="1" smtClean="0"/>
              <a:t>Es</a:t>
            </a:r>
            <a:r>
              <a:rPr lang="en-US" sz="3600" dirty="0" smtClean="0"/>
              <a:t> lo </a:t>
            </a:r>
            <a:r>
              <a:rPr lang="en-US" sz="3600" dirty="0" err="1" smtClean="0"/>
              <a:t>mismo</a:t>
            </a:r>
            <a:r>
              <a:rPr lang="en-US" sz="3600" dirty="0" smtClean="0"/>
              <a:t> que </a:t>
            </a:r>
            <a:r>
              <a:rPr lang="en-US" sz="3600" dirty="0" err="1" smtClean="0"/>
              <a:t>teníamos</a:t>
            </a:r>
            <a:r>
              <a:rPr lang="en-US" sz="3600" dirty="0" smtClean="0"/>
              <a:t> antes!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ocurre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4?</a:t>
            </a:r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 smtClean="0"/>
              <a:t>D</a:t>
            </a:r>
            <a:r>
              <a:rPr lang="en-US" dirty="0" smtClean="0"/>
              <a:t>=2000-250*4=2000-1000=1000</a:t>
            </a:r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/>
              <a:t>O</a:t>
            </a:r>
            <a:r>
              <a:rPr lang="en-US" dirty="0" smtClean="0"/>
              <a:t>=100+150*4=100+600=700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ocurre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5?</a:t>
            </a:r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 smtClean="0"/>
              <a:t>D</a:t>
            </a:r>
            <a:r>
              <a:rPr lang="en-US" dirty="0" smtClean="0"/>
              <a:t>=2000-250*5=2000-1250=750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/>
              <a:t>O</a:t>
            </a:r>
            <a:r>
              <a:rPr lang="en-US" dirty="0" smtClean="0"/>
              <a:t>=100+150*5=100+750=850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44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ecapitulación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Durante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explicamos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consumidores</a:t>
            </a:r>
            <a:r>
              <a:rPr lang="en-US" dirty="0" smtClean="0"/>
              <a:t> y </a:t>
            </a:r>
            <a:r>
              <a:rPr lang="en-US" dirty="0" err="1" smtClean="0"/>
              <a:t>productores</a:t>
            </a:r>
            <a:r>
              <a:rPr lang="en-US" dirty="0" smtClean="0"/>
              <a:t> de forma </a:t>
            </a:r>
            <a:r>
              <a:rPr lang="en-US" dirty="0" err="1" smtClean="0"/>
              <a:t>separada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Aprendimos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 a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dispuestos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Precio</a:t>
            </a:r>
            <a:endParaRPr lang="en-US" dirty="0" smtClean="0"/>
          </a:p>
          <a:p>
            <a:pPr lvl="1"/>
            <a:r>
              <a:rPr lang="en-US" dirty="0" err="1" smtClean="0"/>
              <a:t>Otros</a:t>
            </a:r>
            <a:r>
              <a:rPr lang="en-US" dirty="0" smtClean="0"/>
              <a:t>: P. </a:t>
            </a:r>
            <a:r>
              <a:rPr lang="en-US" dirty="0" err="1" smtClean="0"/>
              <a:t>complementarios</a:t>
            </a:r>
            <a:r>
              <a:rPr lang="en-US" dirty="0" smtClean="0"/>
              <a:t>, P </a:t>
            </a:r>
            <a:r>
              <a:rPr lang="en-US" dirty="0" err="1" smtClean="0"/>
              <a:t>sustitutivos</a:t>
            </a:r>
            <a:r>
              <a:rPr lang="en-US" dirty="0" smtClean="0"/>
              <a:t>, </a:t>
            </a:r>
            <a:r>
              <a:rPr lang="en-US" dirty="0" err="1" smtClean="0"/>
              <a:t>Renta</a:t>
            </a:r>
            <a:r>
              <a:rPr lang="en-US" dirty="0" smtClean="0"/>
              <a:t>,…</a:t>
            </a:r>
          </a:p>
          <a:p>
            <a:r>
              <a:rPr lang="en-US" dirty="0" err="1" smtClean="0"/>
              <a:t>Aprendimos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 a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dispuestos</a:t>
            </a:r>
            <a:r>
              <a:rPr lang="en-US" dirty="0" smtClean="0"/>
              <a:t> a </a:t>
            </a:r>
            <a:r>
              <a:rPr lang="en-US" dirty="0" err="1" smtClean="0"/>
              <a:t>producir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Precio</a:t>
            </a:r>
            <a:endParaRPr lang="en-US" dirty="0" smtClean="0"/>
          </a:p>
          <a:p>
            <a:pPr lvl="1"/>
            <a:r>
              <a:rPr lang="en-US" dirty="0" err="1" smtClean="0"/>
              <a:t>Otros</a:t>
            </a:r>
            <a:r>
              <a:rPr lang="en-US" dirty="0" smtClean="0"/>
              <a:t>: </a:t>
            </a:r>
            <a:r>
              <a:rPr lang="en-US" dirty="0" err="1" smtClean="0"/>
              <a:t>Costes</a:t>
            </a:r>
            <a:r>
              <a:rPr lang="en-US" dirty="0" smtClean="0"/>
              <a:t>, </a:t>
            </a:r>
            <a:r>
              <a:rPr lang="en-US" dirty="0" err="1" smtClean="0"/>
              <a:t>regulación</a:t>
            </a:r>
            <a:r>
              <a:rPr lang="en-US" dirty="0" smtClean="0"/>
              <a:t>,…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03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¡</a:t>
            </a:r>
            <a:r>
              <a:rPr lang="en-US" sz="3600" dirty="0" err="1" smtClean="0"/>
              <a:t>Igual</a:t>
            </a:r>
            <a:r>
              <a:rPr lang="en-US" sz="3600" dirty="0" smtClean="0"/>
              <a:t> que antes!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Demasiada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oferta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poca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99992" y="3577662"/>
            <a:ext cx="0" cy="150752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577662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/>
              <a:t>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707904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D                       </a:t>
            </a:r>
            <a:r>
              <a:rPr lang="en-US" dirty="0" err="1" smtClean="0"/>
              <a:t>Q</a:t>
            </a:r>
            <a:r>
              <a:rPr lang="en-US" sz="1200" dirty="0" err="1"/>
              <a:t>o</a:t>
            </a:r>
            <a:endParaRPr lang="en-US" sz="1200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3140968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076056" y="3140968"/>
            <a:ext cx="0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79912" y="3140968"/>
            <a:ext cx="0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errar llave"/>
          <p:cNvSpPr/>
          <p:nvPr/>
        </p:nvSpPr>
        <p:spPr>
          <a:xfrm rot="5400000">
            <a:off x="4340297" y="4853481"/>
            <a:ext cx="288032" cy="13275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CuadroTexto"/>
          <p:cNvSpPr txBox="1"/>
          <p:nvPr/>
        </p:nvSpPr>
        <p:spPr>
          <a:xfrm>
            <a:off x="3779912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907704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661784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¡</a:t>
            </a:r>
            <a:r>
              <a:rPr lang="en-US" sz="3600" dirty="0" err="1" smtClean="0"/>
              <a:t>Igual</a:t>
            </a:r>
            <a:r>
              <a:rPr lang="en-US" sz="3600" dirty="0" smtClean="0"/>
              <a:t> que antes!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2636912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5224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Demasiada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poca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oferta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645024"/>
            <a:ext cx="193219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/>
              <a:t>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707904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/>
              <a:t>O</a:t>
            </a:r>
            <a:r>
              <a:rPr lang="en-US" sz="1100" dirty="0" smtClean="0"/>
              <a:t>                       </a:t>
            </a:r>
            <a:r>
              <a:rPr lang="en-US" dirty="0" smtClean="0"/>
              <a:t>Q</a:t>
            </a:r>
            <a:r>
              <a:rPr lang="en-US" sz="1200" dirty="0"/>
              <a:t>D</a:t>
            </a:r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414908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076056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79912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errar llave"/>
          <p:cNvSpPr/>
          <p:nvPr/>
        </p:nvSpPr>
        <p:spPr>
          <a:xfrm rot="5400000">
            <a:off x="4340297" y="4853481"/>
            <a:ext cx="288032" cy="13275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CuadroTexto"/>
          <p:cNvSpPr txBox="1"/>
          <p:nvPr/>
        </p:nvSpPr>
        <p:spPr>
          <a:xfrm>
            <a:off x="3419872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35696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18145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Dónde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el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2636912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5216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El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estára</a:t>
            </a:r>
            <a:r>
              <a:rPr lang="en-US" sz="2400" dirty="0" smtClean="0">
                <a:solidFill>
                  <a:srgbClr val="0070C0"/>
                </a:solidFill>
              </a:rPr>
              <a:t> entre 4 y 5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645024"/>
            <a:ext cx="193219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 smtClean="0"/>
              <a:t>S</a:t>
            </a:r>
            <a:endParaRPr lang="en-US" sz="1050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414908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076056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79912" y="4149080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419872" y="42117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123728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051720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25" name="24 Conector recto"/>
          <p:cNvCxnSpPr/>
          <p:nvPr/>
        </p:nvCxnSpPr>
        <p:spPr>
          <a:xfrm flipH="1">
            <a:off x="2555776" y="306896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3491880" y="26276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45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resolver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numéricos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 smtClean="0"/>
              <a:t>D</a:t>
            </a:r>
            <a:r>
              <a:rPr lang="en-US" dirty="0" smtClean="0"/>
              <a:t>=Q</a:t>
            </a:r>
            <a:r>
              <a:rPr lang="en-US" sz="1600" dirty="0" smtClean="0"/>
              <a:t>S</a:t>
            </a:r>
          </a:p>
          <a:p>
            <a:pPr marL="0" indent="0" algn="ctr">
              <a:buNone/>
            </a:pPr>
            <a:endParaRPr lang="en-US" sz="1600" dirty="0"/>
          </a:p>
          <a:p>
            <a:r>
              <a:rPr lang="en-US" dirty="0" smtClean="0"/>
              <a:t>2. </a:t>
            </a:r>
            <a:r>
              <a:rPr lang="en-US" dirty="0" err="1" smtClean="0"/>
              <a:t>Sustituir</a:t>
            </a:r>
            <a:r>
              <a:rPr lang="en-US" dirty="0" smtClean="0"/>
              <a:t> Q</a:t>
            </a:r>
            <a:r>
              <a:rPr lang="en-US" sz="1800" dirty="0" smtClean="0"/>
              <a:t>S</a:t>
            </a:r>
            <a:r>
              <a:rPr lang="en-US" dirty="0" smtClean="0"/>
              <a:t> and Q</a:t>
            </a:r>
            <a:r>
              <a:rPr lang="en-US" sz="1800" dirty="0" smtClean="0"/>
              <a:t>D</a:t>
            </a:r>
            <a:r>
              <a:rPr lang="en-US" dirty="0" smtClean="0"/>
              <a:t> on equilibrium conditions:</a:t>
            </a:r>
          </a:p>
          <a:p>
            <a:pPr marL="0" indent="0" algn="ctr">
              <a:buNone/>
            </a:pPr>
            <a:r>
              <a:rPr lang="en-US" dirty="0" smtClean="0"/>
              <a:t>2000-250P=100+150P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Despejar</a:t>
            </a:r>
            <a:r>
              <a:rPr lang="en-US" dirty="0" smtClean="0"/>
              <a:t> P</a:t>
            </a:r>
          </a:p>
          <a:p>
            <a:pPr marL="0" indent="0" algn="ctr">
              <a:buNone/>
            </a:pPr>
            <a:r>
              <a:rPr lang="en-US" dirty="0" smtClean="0"/>
              <a:t>P=4,75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Sustituir</a:t>
            </a:r>
            <a:r>
              <a:rPr lang="en-US" dirty="0" smtClean="0"/>
              <a:t> P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demanda</a:t>
            </a:r>
            <a:r>
              <a:rPr lang="en-US" dirty="0" smtClean="0"/>
              <a:t> o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oferta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</a:t>
            </a:r>
            <a:r>
              <a:rPr lang="en-US" sz="1600" dirty="0" smtClean="0"/>
              <a:t>D</a:t>
            </a:r>
            <a:r>
              <a:rPr lang="en-US" dirty="0" smtClean="0"/>
              <a:t>=2000-250*4,75=812,5</a:t>
            </a:r>
          </a:p>
        </p:txBody>
      </p:sp>
    </p:spTree>
    <p:extLst>
      <p:ext uri="{BB962C8B-B14F-4D97-AF65-F5344CB8AC3E}">
        <p14:creationId xmlns:p14="http://schemas.microsoft.com/office/powerpoint/2010/main" xmlns="" val="525767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Representar</a:t>
            </a:r>
            <a:r>
              <a:rPr lang="en-US" sz="3600" dirty="0" smtClean="0"/>
              <a:t> </a:t>
            </a:r>
            <a:r>
              <a:rPr lang="en-US" sz="3600" dirty="0" err="1" smtClean="0"/>
              <a:t>gráficamente</a:t>
            </a:r>
            <a:r>
              <a:rPr lang="en-US" sz="3600" dirty="0" smtClean="0"/>
              <a:t>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resultados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2636912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5216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31640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El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estará</a:t>
            </a:r>
            <a:r>
              <a:rPr lang="en-US" sz="2400" dirty="0" smtClean="0">
                <a:solidFill>
                  <a:srgbClr val="0070C0"/>
                </a:solidFill>
              </a:rPr>
              <a:t> entre 4 y 5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645024"/>
            <a:ext cx="193219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4,75</a:t>
            </a:r>
            <a:endParaRPr lang="en-US" sz="1050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2483768" y="414908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123728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051720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25" name="24 Conector recto"/>
          <p:cNvCxnSpPr/>
          <p:nvPr/>
        </p:nvCxnSpPr>
        <p:spPr>
          <a:xfrm flipH="1">
            <a:off x="2555776" y="3068960"/>
            <a:ext cx="25922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139952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315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ocurre</a:t>
            </a:r>
            <a:r>
              <a:rPr lang="en-US" sz="3600" dirty="0" smtClean="0"/>
              <a:t> se la </a:t>
            </a:r>
            <a:r>
              <a:rPr lang="en-US" sz="3600" dirty="0" err="1" smtClean="0"/>
              <a:t>demanda</a:t>
            </a:r>
            <a:r>
              <a:rPr lang="en-US" sz="3600" dirty="0" smtClean="0"/>
              <a:t> </a:t>
            </a:r>
            <a:r>
              <a:rPr lang="en-US" sz="3600" dirty="0" err="1" smtClean="0"/>
              <a:t>sube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200 </a:t>
            </a:r>
            <a:r>
              <a:rPr lang="en-US" sz="3600" dirty="0" err="1" smtClean="0"/>
              <a:t>unidades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67854" y="2564904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24128" y="43558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5216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5868561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Al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actual no </a:t>
            </a:r>
            <a:r>
              <a:rPr lang="en-US" sz="2400" dirty="0" err="1" smtClean="0">
                <a:solidFill>
                  <a:srgbClr val="0070C0"/>
                </a:solidFill>
              </a:rPr>
              <a:t>habría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equilibrio</a:t>
            </a:r>
            <a:r>
              <a:rPr lang="en-US" sz="2400" dirty="0" smtClean="0">
                <a:solidFill>
                  <a:srgbClr val="0070C0"/>
                </a:solidFill>
              </a:rPr>
              <a:t>. Los </a:t>
            </a:r>
            <a:r>
              <a:rPr lang="en-US" sz="2400" dirty="0" err="1" smtClean="0">
                <a:solidFill>
                  <a:srgbClr val="0070C0"/>
                </a:solidFill>
              </a:rPr>
              <a:t>precios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subirán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Obtén</a:t>
            </a:r>
            <a:r>
              <a:rPr lang="en-US" sz="2400" dirty="0" smtClean="0">
                <a:solidFill>
                  <a:srgbClr val="0070C0"/>
                </a:solidFill>
              </a:rPr>
              <a:t> la </a:t>
            </a:r>
            <a:r>
              <a:rPr lang="en-US" sz="2400" dirty="0" err="1" smtClean="0">
                <a:solidFill>
                  <a:srgbClr val="0070C0"/>
                </a:solidFill>
              </a:rPr>
              <a:t>nueva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cantidad</a:t>
            </a:r>
            <a:r>
              <a:rPr lang="en-US" sz="2400" dirty="0" smtClean="0">
                <a:solidFill>
                  <a:srgbClr val="0070C0"/>
                </a:solidFill>
              </a:rPr>
              <a:t> y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 smtClean="0">
                <a:solidFill>
                  <a:srgbClr val="0070C0"/>
                </a:solidFill>
              </a:rPr>
              <a:t>equilibrio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9" y="3645024"/>
            <a:ext cx="3648361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4,75</a:t>
            </a:r>
            <a:endParaRPr lang="en-US" sz="105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139952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812,5</a:t>
            </a:r>
            <a:endParaRPr lang="en-US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236006" y="2348880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084168" y="3681028"/>
            <a:ext cx="0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796136" y="50758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1012,5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092280" y="407707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491880" y="2780928"/>
            <a:ext cx="1152128" cy="33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5048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ocurre</a:t>
            </a:r>
            <a:r>
              <a:rPr lang="en-US" sz="3200" dirty="0"/>
              <a:t> se la </a:t>
            </a:r>
            <a:r>
              <a:rPr lang="en-US" sz="3200" dirty="0" err="1"/>
              <a:t>demanda</a:t>
            </a:r>
            <a:r>
              <a:rPr lang="en-US" sz="3200" dirty="0"/>
              <a:t> </a:t>
            </a:r>
            <a:r>
              <a:rPr lang="en-US" sz="3200" dirty="0" err="1"/>
              <a:t>sube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200 </a:t>
            </a:r>
            <a:r>
              <a:rPr lang="en-US" sz="3200" dirty="0" err="1"/>
              <a:t>unidades</a:t>
            </a:r>
            <a:r>
              <a:rPr lang="en-US" sz="3200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dirty="0"/>
              <a:t>1. </a:t>
            </a:r>
            <a:r>
              <a:rPr lang="en-US" sz="7400" dirty="0" err="1" smtClean="0"/>
              <a:t>Condición</a:t>
            </a:r>
            <a:r>
              <a:rPr lang="en-US" sz="7400" dirty="0" smtClean="0"/>
              <a:t> de </a:t>
            </a:r>
            <a:r>
              <a:rPr lang="en-US" sz="7400" dirty="0" err="1" smtClean="0"/>
              <a:t>equilibrio</a:t>
            </a:r>
            <a:r>
              <a:rPr lang="en-US" sz="7400" dirty="0" smtClean="0"/>
              <a:t>:</a:t>
            </a:r>
            <a:endParaRPr lang="en-US" sz="7400" dirty="0"/>
          </a:p>
          <a:p>
            <a:pPr marL="0" indent="0" algn="ctr">
              <a:buNone/>
            </a:pPr>
            <a:r>
              <a:rPr lang="en-US" sz="7400" dirty="0" smtClean="0"/>
              <a:t>QD=QO</a:t>
            </a:r>
            <a:endParaRPr lang="en-US" sz="7400" dirty="0"/>
          </a:p>
          <a:p>
            <a:pPr marL="0" indent="0" algn="ctr">
              <a:buNone/>
            </a:pPr>
            <a:endParaRPr lang="en-US" sz="7400" dirty="0"/>
          </a:p>
          <a:p>
            <a:r>
              <a:rPr lang="en-US" sz="7400" dirty="0"/>
              <a:t>2. </a:t>
            </a:r>
            <a:r>
              <a:rPr lang="en-US" sz="7400" dirty="0" err="1" smtClean="0"/>
              <a:t>Sustituye</a:t>
            </a:r>
            <a:r>
              <a:rPr lang="en-US" sz="7400" dirty="0" smtClean="0"/>
              <a:t> </a:t>
            </a:r>
            <a:r>
              <a:rPr lang="en-US" sz="7400" dirty="0" err="1" smtClean="0"/>
              <a:t>Qo</a:t>
            </a:r>
            <a:r>
              <a:rPr lang="en-US" sz="7400" dirty="0" smtClean="0"/>
              <a:t> y Q</a:t>
            </a:r>
            <a:r>
              <a:rPr lang="en-US" sz="4900" dirty="0" smtClean="0"/>
              <a:t>D</a:t>
            </a:r>
            <a:r>
              <a:rPr lang="en-US" sz="7400" dirty="0" smtClean="0"/>
              <a:t> </a:t>
            </a:r>
            <a:r>
              <a:rPr lang="en-US" sz="7400" dirty="0" err="1" smtClean="0"/>
              <a:t>en</a:t>
            </a:r>
            <a:r>
              <a:rPr lang="en-US" sz="7400" dirty="0" smtClean="0"/>
              <a:t> las </a:t>
            </a:r>
            <a:r>
              <a:rPr lang="en-US" sz="7400" dirty="0" err="1" smtClean="0"/>
              <a:t>condiciones</a:t>
            </a:r>
            <a:r>
              <a:rPr lang="en-US" sz="7400" dirty="0" smtClean="0"/>
              <a:t> de on </a:t>
            </a:r>
            <a:r>
              <a:rPr lang="en-US" sz="7400" dirty="0" err="1" smtClean="0"/>
              <a:t>equilibrio</a:t>
            </a:r>
            <a:r>
              <a:rPr lang="en-US" sz="7400" dirty="0" smtClean="0"/>
              <a:t>:</a:t>
            </a:r>
            <a:endParaRPr lang="en-US" sz="7400" dirty="0"/>
          </a:p>
          <a:p>
            <a:pPr marL="0" indent="0" algn="ctr">
              <a:buNone/>
            </a:pPr>
            <a:r>
              <a:rPr lang="en-US" sz="7400" dirty="0" smtClean="0"/>
              <a:t>2000-250P</a:t>
            </a:r>
            <a:r>
              <a:rPr lang="en-US" sz="7400" b="1" dirty="0" smtClean="0"/>
              <a:t>+200</a:t>
            </a:r>
            <a:r>
              <a:rPr lang="en-US" sz="7400" dirty="0" smtClean="0"/>
              <a:t>=100+150P</a:t>
            </a:r>
            <a:endParaRPr lang="en-US" sz="7400" dirty="0"/>
          </a:p>
          <a:p>
            <a:r>
              <a:rPr lang="en-US" sz="7400" dirty="0"/>
              <a:t>3. </a:t>
            </a:r>
            <a:r>
              <a:rPr lang="en-US" sz="7400" dirty="0" err="1" smtClean="0"/>
              <a:t>Despeja</a:t>
            </a:r>
            <a:r>
              <a:rPr lang="en-US" sz="7400" dirty="0" smtClean="0"/>
              <a:t> P</a:t>
            </a:r>
            <a:endParaRPr lang="en-US" sz="7400" dirty="0"/>
          </a:p>
          <a:p>
            <a:pPr marL="0" indent="0" algn="ctr">
              <a:buNone/>
            </a:pPr>
            <a:r>
              <a:rPr lang="en-US" sz="7400" dirty="0" smtClean="0"/>
              <a:t>P=5,25</a:t>
            </a:r>
            <a:endParaRPr lang="en-US" sz="7400" dirty="0"/>
          </a:p>
          <a:p>
            <a:r>
              <a:rPr lang="en-US" sz="7400" dirty="0"/>
              <a:t>4. </a:t>
            </a:r>
            <a:r>
              <a:rPr lang="en-US" sz="7400" dirty="0" err="1" smtClean="0"/>
              <a:t>Sustituye</a:t>
            </a:r>
            <a:r>
              <a:rPr lang="en-US" sz="7400" dirty="0" smtClean="0"/>
              <a:t> </a:t>
            </a:r>
            <a:r>
              <a:rPr lang="en-US" sz="7400" dirty="0"/>
              <a:t>P </a:t>
            </a:r>
            <a:r>
              <a:rPr lang="en-US" sz="7400" dirty="0" err="1" smtClean="0"/>
              <a:t>en</a:t>
            </a:r>
            <a:r>
              <a:rPr lang="en-US" sz="7400" dirty="0" smtClean="0"/>
              <a:t> la </a:t>
            </a:r>
            <a:r>
              <a:rPr lang="en-US" sz="7400" dirty="0" err="1" smtClean="0"/>
              <a:t>demanda</a:t>
            </a:r>
            <a:r>
              <a:rPr lang="en-US" sz="7400" dirty="0" smtClean="0"/>
              <a:t> o </a:t>
            </a:r>
            <a:r>
              <a:rPr lang="en-US" sz="7400" dirty="0" err="1" smtClean="0"/>
              <a:t>en</a:t>
            </a:r>
            <a:r>
              <a:rPr lang="en-US" sz="7400" dirty="0" smtClean="0"/>
              <a:t> la </a:t>
            </a:r>
            <a:r>
              <a:rPr lang="en-US" sz="7400" dirty="0" err="1" smtClean="0"/>
              <a:t>oferta</a:t>
            </a:r>
            <a:endParaRPr lang="en-US" sz="7400" dirty="0"/>
          </a:p>
          <a:p>
            <a:pPr marL="0" indent="0" algn="ctr">
              <a:buNone/>
            </a:pPr>
            <a:r>
              <a:rPr lang="en-US" sz="7400" dirty="0" smtClean="0"/>
              <a:t>Q</a:t>
            </a:r>
            <a:r>
              <a:rPr lang="en-US" sz="5500" dirty="0" smtClean="0"/>
              <a:t>D</a:t>
            </a:r>
            <a:r>
              <a:rPr lang="en-US" sz="7400" dirty="0" smtClean="0"/>
              <a:t>=2000-250*5,25=887,5</a:t>
            </a:r>
          </a:p>
          <a:p>
            <a:pPr marL="0" indent="0" algn="ctr">
              <a:buNone/>
            </a:pPr>
            <a:r>
              <a:rPr lang="en-US" sz="7400" dirty="0" smtClean="0"/>
              <a:t>Q</a:t>
            </a:r>
            <a:r>
              <a:rPr lang="en-US" sz="5500" dirty="0" smtClean="0"/>
              <a:t>O</a:t>
            </a:r>
            <a:r>
              <a:rPr lang="en-US" sz="7400" dirty="0" smtClean="0"/>
              <a:t>=100+150*5,25=887,5</a:t>
            </a:r>
            <a:endParaRPr lang="en-US" sz="7400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91362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¿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ocurre</a:t>
            </a:r>
            <a:r>
              <a:rPr lang="en-US" sz="3600" dirty="0"/>
              <a:t> se la </a:t>
            </a:r>
            <a:r>
              <a:rPr lang="en-US" sz="3600" dirty="0" err="1"/>
              <a:t>demanda</a:t>
            </a:r>
            <a:r>
              <a:rPr lang="en-US" sz="3600" dirty="0"/>
              <a:t> </a:t>
            </a:r>
            <a:r>
              <a:rPr lang="en-US" sz="3600" dirty="0" err="1"/>
              <a:t>sube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200 </a:t>
            </a:r>
            <a:r>
              <a:rPr lang="en-US" sz="3600" dirty="0" err="1"/>
              <a:t>unidades</a:t>
            </a:r>
            <a:r>
              <a:rPr lang="en-US" sz="3600" dirty="0"/>
              <a:t>?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67854" y="2564904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24128" y="43558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5216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El </a:t>
            </a:r>
            <a:r>
              <a:rPr lang="en-US" sz="2400" dirty="0" err="1" smtClean="0">
                <a:solidFill>
                  <a:srgbClr val="0070C0"/>
                </a:solidFill>
              </a:rPr>
              <a:t>gráfico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deber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congruente</a:t>
            </a:r>
            <a:r>
              <a:rPr lang="en-US" sz="2400" dirty="0" smtClean="0">
                <a:solidFill>
                  <a:srgbClr val="0070C0"/>
                </a:solidFill>
              </a:rPr>
              <a:t> con el </a:t>
            </a:r>
            <a:r>
              <a:rPr lang="en-US" sz="2400" dirty="0" err="1" smtClean="0">
                <a:solidFill>
                  <a:srgbClr val="0070C0"/>
                </a:solidFill>
              </a:rPr>
              <a:t>resultado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numérico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15961" y="3681028"/>
            <a:ext cx="12023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9" y="3645024"/>
            <a:ext cx="3648361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07704" y="352249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4,75</a:t>
            </a:r>
            <a:endParaRPr lang="en-US" sz="105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139952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812,5</a:t>
            </a:r>
            <a:endParaRPr lang="en-US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236006" y="2348880"/>
            <a:ext cx="3000290" cy="2088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084168" y="3681028"/>
            <a:ext cx="0" cy="14041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796136" y="50758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1012,5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092280" y="407707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5220072" y="2996952"/>
            <a:ext cx="0" cy="208823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932040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887,5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 flipH="1">
            <a:off x="2507816" y="2996952"/>
            <a:ext cx="271225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907704" y="285293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5,25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123999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¿Hay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precio</a:t>
            </a:r>
            <a:r>
              <a:rPr lang="en-US" dirty="0" smtClean="0"/>
              <a:t> para el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precio</a:t>
            </a:r>
            <a:r>
              <a:rPr lang="en-US" dirty="0" smtClean="0"/>
              <a:t> y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estable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35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¿Hay un </a:t>
            </a:r>
            <a:r>
              <a:rPr lang="en-US" sz="3600" dirty="0" err="1" smtClean="0"/>
              <a:t>precio</a:t>
            </a:r>
            <a:r>
              <a:rPr lang="en-US" sz="3600" dirty="0" smtClean="0"/>
              <a:t> y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cantidad</a:t>
            </a:r>
            <a:r>
              <a:rPr lang="en-US" sz="3600" dirty="0" smtClean="0"/>
              <a:t> de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551723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Si </a:t>
            </a:r>
            <a:r>
              <a:rPr lang="en-US" sz="2000" dirty="0" err="1" smtClean="0">
                <a:solidFill>
                  <a:srgbClr val="0070C0"/>
                </a:solidFill>
              </a:rPr>
              <a:t>representamos</a:t>
            </a:r>
            <a:r>
              <a:rPr lang="en-US" sz="2000" dirty="0" smtClean="0">
                <a:solidFill>
                  <a:srgbClr val="0070C0"/>
                </a:solidFill>
              </a:rPr>
              <a:t> D y O </a:t>
            </a:r>
            <a:r>
              <a:rPr lang="en-US" sz="2000" dirty="0" err="1" smtClean="0">
                <a:solidFill>
                  <a:srgbClr val="0070C0"/>
                </a:solidFill>
              </a:rPr>
              <a:t>en</a:t>
            </a:r>
            <a:r>
              <a:rPr lang="en-US" sz="2000" dirty="0" smtClean="0">
                <a:solidFill>
                  <a:srgbClr val="0070C0"/>
                </a:solidFill>
              </a:rPr>
              <a:t> el </a:t>
            </a:r>
            <a:r>
              <a:rPr lang="en-US" sz="2000" dirty="0" err="1" smtClean="0">
                <a:solidFill>
                  <a:srgbClr val="0070C0"/>
                </a:solidFill>
              </a:rPr>
              <a:t>mismo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gráfico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vemos</a:t>
            </a:r>
            <a:r>
              <a:rPr lang="en-US" sz="2000" dirty="0" smtClean="0">
                <a:solidFill>
                  <a:srgbClr val="0070C0"/>
                </a:solidFill>
              </a:rPr>
              <a:t> que hay </a:t>
            </a:r>
            <a:r>
              <a:rPr lang="en-US" sz="2000" dirty="0" err="1" smtClean="0">
                <a:solidFill>
                  <a:srgbClr val="0070C0"/>
                </a:solidFill>
              </a:rPr>
              <a:t>una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cantidad</a:t>
            </a:r>
            <a:r>
              <a:rPr lang="en-US" sz="2000" dirty="0" smtClean="0">
                <a:solidFill>
                  <a:srgbClr val="0070C0"/>
                </a:solidFill>
              </a:rPr>
              <a:t> y un </a:t>
            </a:r>
            <a:r>
              <a:rPr lang="en-US" sz="2000" dirty="0" err="1" smtClean="0">
                <a:solidFill>
                  <a:srgbClr val="0070C0"/>
                </a:solidFill>
              </a:rPr>
              <a:t>precio</a:t>
            </a:r>
            <a:r>
              <a:rPr lang="en-US" sz="2000" dirty="0" smtClean="0">
                <a:solidFill>
                  <a:srgbClr val="0070C0"/>
                </a:solidFill>
              </a:rPr>
              <a:t> para el que </a:t>
            </a:r>
            <a:r>
              <a:rPr lang="en-US" sz="2000" dirty="0" err="1" smtClean="0">
                <a:solidFill>
                  <a:srgbClr val="0070C0"/>
                </a:solidFill>
              </a:rPr>
              <a:t>los</a:t>
            </a:r>
            <a:r>
              <a:rPr lang="en-US" sz="2000" dirty="0" smtClean="0">
                <a:solidFill>
                  <a:srgbClr val="0070C0"/>
                </a:solidFill>
              </a:rPr>
              <a:t> dos </a:t>
            </a:r>
            <a:r>
              <a:rPr lang="en-US" sz="2000" dirty="0" err="1" smtClean="0">
                <a:solidFill>
                  <a:srgbClr val="0070C0"/>
                </a:solidFill>
              </a:rPr>
              <a:t>están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acuerdo</a:t>
            </a:r>
            <a:r>
              <a:rPr lang="en-US" sz="2000" dirty="0" smtClean="0">
                <a:solidFill>
                  <a:srgbClr val="0070C0"/>
                </a:solidFill>
              </a:rPr>
              <a:t>. Lo que </a:t>
            </a:r>
            <a:r>
              <a:rPr lang="en-US" sz="2000" dirty="0" err="1" smtClean="0">
                <a:solidFill>
                  <a:srgbClr val="0070C0"/>
                </a:solidFill>
              </a:rPr>
              <a:t>están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dispuestos</a:t>
            </a:r>
            <a:r>
              <a:rPr lang="en-US" sz="2000" dirty="0" smtClean="0">
                <a:solidFill>
                  <a:srgbClr val="0070C0"/>
                </a:solidFill>
              </a:rPr>
              <a:t> a </a:t>
            </a:r>
            <a:r>
              <a:rPr lang="en-US" sz="2000" dirty="0" err="1" smtClean="0">
                <a:solidFill>
                  <a:srgbClr val="0070C0"/>
                </a:solidFill>
              </a:rPr>
              <a:t>comprar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los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consumidores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justo</a:t>
            </a:r>
            <a:r>
              <a:rPr lang="en-US" sz="2000" dirty="0" smtClean="0">
                <a:solidFill>
                  <a:srgbClr val="0070C0"/>
                </a:solidFill>
              </a:rPr>
              <a:t> lo que </a:t>
            </a:r>
            <a:r>
              <a:rPr lang="en-US" sz="2000" dirty="0" err="1" smtClean="0">
                <a:solidFill>
                  <a:srgbClr val="0070C0"/>
                </a:solidFill>
              </a:rPr>
              <a:t>están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dispuestos</a:t>
            </a:r>
            <a:r>
              <a:rPr lang="en-US" sz="2000" dirty="0" smtClean="0">
                <a:solidFill>
                  <a:srgbClr val="0070C0"/>
                </a:solidFill>
              </a:rPr>
              <a:t> a </a:t>
            </a:r>
            <a:r>
              <a:rPr lang="en-US" sz="2000" dirty="0" err="1" smtClean="0">
                <a:solidFill>
                  <a:srgbClr val="0070C0"/>
                </a:solidFill>
              </a:rPr>
              <a:t>producir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los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productores</a:t>
            </a:r>
            <a:r>
              <a:rPr lang="en-US" sz="2000" dirty="0" smtClean="0">
                <a:solidFill>
                  <a:srgbClr val="0070C0"/>
                </a:solidFill>
              </a:rPr>
              <a:t>. 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499992" y="3577662"/>
            <a:ext cx="0" cy="150752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2483768" y="3577662"/>
            <a:ext cx="201622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763688" y="342900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/>
              <a:t>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995936" y="51479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100" dirty="0" smtClean="0"/>
              <a:t>D</a:t>
            </a:r>
            <a:r>
              <a:rPr lang="en-US" dirty="0" smtClean="0"/>
              <a:t>=Q</a:t>
            </a:r>
            <a:r>
              <a:rPr lang="en-US" sz="12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xmlns="" val="38086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Excepciones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4293096"/>
            <a:ext cx="2592288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Ejemplo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</a:rPr>
              <a:t>Nuevos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productos</a:t>
            </a:r>
            <a:r>
              <a:rPr lang="en-US" sz="2400" dirty="0" smtClean="0">
                <a:solidFill>
                  <a:srgbClr val="0070C0"/>
                </a:solidFill>
              </a:rPr>
              <a:t>. Alto </a:t>
            </a:r>
            <a:r>
              <a:rPr lang="en-US" sz="2400" dirty="0" err="1" smtClean="0">
                <a:solidFill>
                  <a:srgbClr val="0070C0"/>
                </a:solidFill>
              </a:rPr>
              <a:t>coste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 smtClean="0">
                <a:solidFill>
                  <a:srgbClr val="0070C0"/>
                </a:solidFill>
              </a:rPr>
              <a:t>producción</a:t>
            </a:r>
            <a:r>
              <a:rPr lang="en-US" sz="2400" dirty="0" smtClean="0">
                <a:solidFill>
                  <a:srgbClr val="0070C0"/>
                </a:solidFill>
              </a:rPr>
              <a:t> y </a:t>
            </a:r>
            <a:r>
              <a:rPr lang="en-US" sz="2400" dirty="0" err="1" smtClean="0">
                <a:solidFill>
                  <a:srgbClr val="0070C0"/>
                </a:solidFill>
              </a:rPr>
              <a:t>baja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2843808" y="2276872"/>
            <a:ext cx="2088232" cy="13054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919990" y="213285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508104" y="464384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2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Excepciones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 flipV="1">
            <a:off x="2555776" y="3284984"/>
            <a:ext cx="1080120" cy="16561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4452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Ejemplo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err="1" smtClean="0">
                <a:solidFill>
                  <a:srgbClr val="0070C0"/>
                </a:solidFill>
              </a:rPr>
              <a:t>Bajos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costes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baja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demanda</a:t>
            </a:r>
            <a:r>
              <a:rPr lang="en-US" sz="2400" dirty="0" smtClean="0">
                <a:solidFill>
                  <a:srgbClr val="0070C0"/>
                </a:solidFill>
              </a:rPr>
              <a:t>. Agua?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995936" y="3635732"/>
            <a:ext cx="2088232" cy="13054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084168" y="357301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55784" y="44371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1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estable</a:t>
            </a:r>
            <a:r>
              <a:rPr lang="en-US" sz="3600" dirty="0" smtClean="0"/>
              <a:t> el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86856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Si el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mayor que P*, hay </a:t>
            </a:r>
            <a:r>
              <a:rPr lang="en-US" sz="2400" dirty="0" err="1" smtClean="0">
                <a:solidFill>
                  <a:srgbClr val="0070C0"/>
                </a:solidFill>
              </a:rPr>
              <a:t>demasiada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producción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3068960"/>
            <a:ext cx="26642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691680" y="34290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P*</a:t>
            </a:r>
            <a:r>
              <a:rPr lang="en-US" sz="1050" dirty="0" smtClean="0"/>
              <a:t>D</a:t>
            </a:r>
            <a:r>
              <a:rPr lang="en-US" sz="1600" dirty="0" smtClean="0"/>
              <a:t>=P*</a:t>
            </a:r>
            <a:r>
              <a:rPr lang="en-US" sz="1050" dirty="0" smtClean="0"/>
              <a:t>S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91880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Q*</a:t>
            </a:r>
            <a:r>
              <a:rPr lang="en-US" sz="1100" dirty="0" smtClean="0"/>
              <a:t>D</a:t>
            </a:r>
            <a:r>
              <a:rPr lang="en-US" dirty="0" smtClean="0"/>
              <a:t>                Q*</a:t>
            </a:r>
            <a:r>
              <a:rPr lang="en-US" sz="1200" dirty="0"/>
              <a:t>O</a:t>
            </a:r>
          </a:p>
        </p:txBody>
      </p:sp>
      <p:cxnSp>
        <p:nvCxnSpPr>
          <p:cNvPr id="17" name="16 Conector recto"/>
          <p:cNvCxnSpPr/>
          <p:nvPr/>
        </p:nvCxnSpPr>
        <p:spPr>
          <a:xfrm>
            <a:off x="3635896" y="3068960"/>
            <a:ext cx="0" cy="20162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148064" y="3068960"/>
            <a:ext cx="0" cy="20162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brir llave"/>
          <p:cNvSpPr/>
          <p:nvPr/>
        </p:nvSpPr>
        <p:spPr>
          <a:xfrm rot="16200000">
            <a:off x="4211960" y="465313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3635896" y="54452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195736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02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estable</a:t>
            </a:r>
            <a:r>
              <a:rPr lang="en-US" sz="3600" dirty="0" smtClean="0"/>
              <a:t> el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9208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586856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Bajarán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precios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203848" y="2564904"/>
            <a:ext cx="2592288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832048" y="25556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3068960"/>
            <a:ext cx="26642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547664" y="34290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P*</a:t>
            </a:r>
            <a:r>
              <a:rPr lang="en-US" sz="1050" dirty="0" smtClean="0"/>
              <a:t>D</a:t>
            </a:r>
            <a:r>
              <a:rPr lang="en-US" sz="1600" dirty="0" smtClean="0"/>
              <a:t>=P*</a:t>
            </a:r>
            <a:r>
              <a:rPr lang="en-US" sz="1050" dirty="0" smtClean="0"/>
              <a:t>O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91880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Q*</a:t>
            </a:r>
            <a:r>
              <a:rPr lang="en-US" sz="1100" dirty="0" smtClean="0"/>
              <a:t>D</a:t>
            </a:r>
            <a:r>
              <a:rPr lang="en-US" dirty="0" smtClean="0"/>
              <a:t>                Q*</a:t>
            </a:r>
            <a:r>
              <a:rPr lang="en-US" sz="1200" dirty="0"/>
              <a:t>O</a:t>
            </a:r>
          </a:p>
        </p:txBody>
      </p:sp>
      <p:cxnSp>
        <p:nvCxnSpPr>
          <p:cNvPr id="17" name="16 Conector recto"/>
          <p:cNvCxnSpPr/>
          <p:nvPr/>
        </p:nvCxnSpPr>
        <p:spPr>
          <a:xfrm>
            <a:off x="3635896" y="3068960"/>
            <a:ext cx="0" cy="20162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148064" y="3068960"/>
            <a:ext cx="0" cy="20162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brir llave"/>
          <p:cNvSpPr/>
          <p:nvPr/>
        </p:nvSpPr>
        <p:spPr>
          <a:xfrm rot="16200000">
            <a:off x="4211960" y="465313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3491880" y="54452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195736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635896" y="3212976"/>
            <a:ext cx="648072" cy="3853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4608004" y="3212976"/>
            <a:ext cx="540060" cy="4006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902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estable</a:t>
            </a:r>
            <a:r>
              <a:rPr lang="en-US" sz="3600" dirty="0" smtClean="0"/>
              <a:t> el </a:t>
            </a:r>
            <a:r>
              <a:rPr lang="en-US" sz="3600" dirty="0" err="1" smtClean="0"/>
              <a:t>equilibrio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483768" y="2348880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83768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3024336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084168" y="44278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10 Marcador de contenido"/>
          <p:cNvSpPr txBox="1">
            <a:spLocks noGrp="1"/>
          </p:cNvSpPr>
          <p:nvPr>
            <p:ph sz="quarter" idx="1"/>
          </p:nvPr>
        </p:nvSpPr>
        <p:spPr>
          <a:xfrm>
            <a:off x="611560" y="160020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20272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5868561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Si el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</a:t>
            </a:r>
            <a:r>
              <a:rPr lang="en-US" sz="2400" dirty="0" smtClean="0">
                <a:solidFill>
                  <a:srgbClr val="0070C0"/>
                </a:solidFill>
              </a:rPr>
              <a:t> inferior a P*, </a:t>
            </a:r>
            <a:r>
              <a:rPr lang="en-US" sz="2400" dirty="0" err="1" smtClean="0">
                <a:solidFill>
                  <a:srgbClr val="0070C0"/>
                </a:solidFill>
              </a:rPr>
              <a:t>muchos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consumidores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están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interesados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en</a:t>
            </a:r>
            <a:r>
              <a:rPr lang="en-US" sz="2400" dirty="0" smtClean="0">
                <a:solidFill>
                  <a:srgbClr val="0070C0"/>
                </a:solidFill>
              </a:rPr>
              <a:t> el </a:t>
            </a:r>
            <a:r>
              <a:rPr lang="en-US" sz="2400" dirty="0" err="1" smtClean="0">
                <a:solidFill>
                  <a:srgbClr val="0070C0"/>
                </a:solidFill>
              </a:rPr>
              <a:t>producto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los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productores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subirán</a:t>
            </a:r>
            <a:r>
              <a:rPr lang="en-US" sz="2400" dirty="0" smtClean="0">
                <a:solidFill>
                  <a:srgbClr val="0070C0"/>
                </a:solidFill>
              </a:rPr>
              <a:t> el </a:t>
            </a:r>
            <a:r>
              <a:rPr lang="en-US" sz="2400" dirty="0" err="1" smtClean="0">
                <a:solidFill>
                  <a:srgbClr val="0070C0"/>
                </a:solidFill>
              </a:rPr>
              <a:t>precio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2915816" y="2564904"/>
            <a:ext cx="2880320" cy="2025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796136" y="23488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2483768" y="4077072"/>
            <a:ext cx="26642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691680" y="34290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P*</a:t>
            </a:r>
            <a:r>
              <a:rPr lang="en-US" sz="1050" dirty="0" smtClean="0"/>
              <a:t>D</a:t>
            </a:r>
            <a:r>
              <a:rPr lang="en-US" sz="1600" dirty="0" smtClean="0"/>
              <a:t>=P</a:t>
            </a:r>
            <a:r>
              <a:rPr lang="en-US" sz="1050" dirty="0" smtClean="0"/>
              <a:t>O</a:t>
            </a:r>
            <a:endParaRPr lang="en-US" sz="105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91880" y="50568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Q*</a:t>
            </a:r>
            <a:r>
              <a:rPr lang="en-US" sz="1100" dirty="0"/>
              <a:t>O</a:t>
            </a:r>
            <a:r>
              <a:rPr lang="en-US" dirty="0" smtClean="0"/>
              <a:t>                Q*</a:t>
            </a:r>
            <a:r>
              <a:rPr lang="en-US" sz="1200" dirty="0"/>
              <a:t>D</a:t>
            </a:r>
          </a:p>
        </p:txBody>
      </p:sp>
      <p:cxnSp>
        <p:nvCxnSpPr>
          <p:cNvPr id="17" name="16 Conector recto"/>
          <p:cNvCxnSpPr/>
          <p:nvPr/>
        </p:nvCxnSpPr>
        <p:spPr>
          <a:xfrm>
            <a:off x="3635896" y="4077072"/>
            <a:ext cx="0" cy="100811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148064" y="4077072"/>
            <a:ext cx="0" cy="100811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brir llave"/>
          <p:cNvSpPr/>
          <p:nvPr/>
        </p:nvSpPr>
        <p:spPr>
          <a:xfrm rot="16200000">
            <a:off x="4211960" y="4653136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195736" y="39237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9283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144</TotalTime>
  <Words>865</Words>
  <Application>Microsoft Office PowerPoint</Application>
  <PresentationFormat>Presentación en pantalla (4:3)</PresentationFormat>
  <Paragraphs>232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Intermedio</vt:lpstr>
      <vt:lpstr>Demanda y Oferta: Equilibrio y Aplicaciones</vt:lpstr>
      <vt:lpstr>Recapitulación…</vt:lpstr>
      <vt:lpstr>Hoy</vt:lpstr>
      <vt:lpstr>¿Hay un precio y una cantidad de equilibrio?</vt:lpstr>
      <vt:lpstr>Excepciones</vt:lpstr>
      <vt:lpstr>Excepciones</vt:lpstr>
      <vt:lpstr>¿Es estable el equilibrio?</vt:lpstr>
      <vt:lpstr>¿Es estable el equilibrio?</vt:lpstr>
      <vt:lpstr>¿Es estable el equilibrio?</vt:lpstr>
      <vt:lpstr>¿Es estable el equilibrio?</vt:lpstr>
      <vt:lpstr>¿Es estable el equilibrio?</vt:lpstr>
      <vt:lpstr>Aplicaciones</vt:lpstr>
      <vt:lpstr>El estadio está lleno</vt:lpstr>
      <vt:lpstr>El estadio está medio vacío</vt:lpstr>
      <vt:lpstr>Aplicaciones</vt:lpstr>
      <vt:lpstr>Precios mínimos por encima del precio de equilibrio.</vt:lpstr>
      <vt:lpstr>Precio máximo inferior al equilibrio</vt:lpstr>
      <vt:lpstr>Aplicaciones</vt:lpstr>
      <vt:lpstr>No hay por qué asustarse!!!, Es lo mismo que teníamos antes!</vt:lpstr>
      <vt:lpstr>¡Igual que antes!</vt:lpstr>
      <vt:lpstr>¡Igual que antes!</vt:lpstr>
      <vt:lpstr>¿Dónde está el equilibrio?</vt:lpstr>
      <vt:lpstr>¿Cómo resolver problemas numéricos?</vt:lpstr>
      <vt:lpstr>Representar gráficamente los resultados</vt:lpstr>
      <vt:lpstr>¿Qué ocurre se la demanda sube en 200 unidades?</vt:lpstr>
      <vt:lpstr>¿Qué ocurre se la demanda sube en 200 unidades?</vt:lpstr>
      <vt:lpstr>¿Qué ocurre se la demanda sube en 200 unidades?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Demand: Equilibrium and Applications</dc:title>
  <dc:creator>JAC</dc:creator>
  <cp:lastModifiedBy>profder</cp:lastModifiedBy>
  <cp:revision>20</cp:revision>
  <dcterms:created xsi:type="dcterms:W3CDTF">2015-03-01T16:25:24Z</dcterms:created>
  <dcterms:modified xsi:type="dcterms:W3CDTF">2017-02-08T14:35:57Z</dcterms:modified>
</cp:coreProperties>
</file>