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7" r:id="rId9"/>
    <p:sldId id="265" r:id="rId10"/>
    <p:sldId id="266" r:id="rId11"/>
    <p:sldId id="268" r:id="rId12"/>
    <p:sldId id="269" r:id="rId13"/>
    <p:sldId id="270" r:id="rId14"/>
    <p:sldId id="271" r:id="rId15"/>
    <p:sldId id="274" r:id="rId16"/>
    <p:sldId id="273" r:id="rId17"/>
    <p:sldId id="275" r:id="rId18"/>
    <p:sldId id="276" r:id="rId19"/>
    <p:sldId id="278" r:id="rId20"/>
    <p:sldId id="279" r:id="rId21"/>
    <p:sldId id="280" r:id="rId22"/>
    <p:sldId id="281" r:id="rId23"/>
    <p:sldId id="282" r:id="rId24"/>
    <p:sldId id="284" r:id="rId25"/>
    <p:sldId id="287" r:id="rId26"/>
    <p:sldId id="286" r:id="rId27"/>
    <p:sldId id="288" r:id="rId2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08/02/2017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08/02/2017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08/02/2017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08/02/2017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08/02/2017</a:t>
            </a:fld>
            <a:endParaRPr lang="es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pPr/>
              <a:t>08/02/2017</a:t>
            </a:fld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pPr/>
              <a:t>08/02/2017</a:t>
            </a:fld>
            <a:endParaRPr lang="es-ES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ES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08/02/2017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08/02/2017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08/02/2017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7A847CFC-816F-41D0-AAC0-9BF4FEBC753E}" type="datetimeFigureOut">
              <a:rPr lang="es-ES" smtClean="0"/>
              <a:pPr/>
              <a:t>08/02/2017</a:t>
            </a:fld>
            <a:endParaRPr lang="es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08/02/2017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259632" y="1844824"/>
            <a:ext cx="6477000" cy="1828800"/>
          </a:xfrm>
        </p:spPr>
        <p:txBody>
          <a:bodyPr>
            <a:normAutofit/>
          </a:bodyPr>
          <a:lstStyle/>
          <a:p>
            <a:pPr algn="ctr"/>
            <a:r>
              <a:rPr lang="en-US" cap="none" dirty="0" err="1" smtClean="0"/>
              <a:t>Demanda</a:t>
            </a:r>
            <a:r>
              <a:rPr lang="en-US" cap="none" dirty="0" smtClean="0"/>
              <a:t> y </a:t>
            </a:r>
            <a:r>
              <a:rPr lang="en-US" cap="none" dirty="0" err="1" smtClean="0"/>
              <a:t>Oferta</a:t>
            </a:r>
            <a:r>
              <a:rPr lang="en-US" cap="none" dirty="0" smtClean="0"/>
              <a:t>: </a:t>
            </a:r>
            <a:r>
              <a:rPr lang="en-US" cap="none" dirty="0" err="1" smtClean="0"/>
              <a:t>Equilibrio</a:t>
            </a:r>
            <a:r>
              <a:rPr lang="en-US" cap="none" dirty="0" smtClean="0"/>
              <a:t> y </a:t>
            </a:r>
            <a:r>
              <a:rPr lang="en-US" cap="none" dirty="0" err="1" smtClean="0"/>
              <a:t>Aplicaciones</a:t>
            </a:r>
            <a:endParaRPr lang="en-US" cap="none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Introducción</a:t>
            </a:r>
            <a:r>
              <a:rPr lang="en-US" dirty="0" smtClean="0"/>
              <a:t> a la </a:t>
            </a:r>
            <a:r>
              <a:rPr lang="en-US" dirty="0" err="1" smtClean="0"/>
              <a:t>Economía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90547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¿</a:t>
            </a:r>
            <a:r>
              <a:rPr lang="en-US" sz="3600" dirty="0" err="1" smtClean="0"/>
              <a:t>Es</a:t>
            </a:r>
            <a:r>
              <a:rPr lang="en-US" sz="3600" dirty="0" smtClean="0"/>
              <a:t> </a:t>
            </a:r>
            <a:r>
              <a:rPr lang="en-US" sz="3600" dirty="0" err="1" smtClean="0"/>
              <a:t>estable</a:t>
            </a:r>
            <a:r>
              <a:rPr lang="en-US" sz="3600" dirty="0" smtClean="0"/>
              <a:t> el </a:t>
            </a:r>
            <a:r>
              <a:rPr lang="en-US" sz="3600" dirty="0" err="1" smtClean="0"/>
              <a:t>equilibrio</a:t>
            </a:r>
            <a:r>
              <a:rPr lang="en-US" sz="3600" dirty="0" smtClean="0"/>
              <a:t>?</a:t>
            </a:r>
            <a:endParaRPr lang="en-US" sz="3600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2483768" y="2348880"/>
            <a:ext cx="0" cy="27363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2483768" y="5085184"/>
            <a:ext cx="48965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3131840" y="2780928"/>
            <a:ext cx="3024336" cy="18722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6192088" y="4221088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11" name="10 Marcador de contenido"/>
          <p:cNvSpPr txBox="1">
            <a:spLocks noGrp="1"/>
          </p:cNvSpPr>
          <p:nvPr>
            <p:ph sz="quarter" idx="1"/>
          </p:nvPr>
        </p:nvSpPr>
        <p:spPr>
          <a:xfrm>
            <a:off x="611560" y="1600200"/>
            <a:ext cx="18473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11 CuadroTexto"/>
          <p:cNvSpPr txBox="1"/>
          <p:nvPr/>
        </p:nvSpPr>
        <p:spPr>
          <a:xfrm>
            <a:off x="2195736" y="213285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13" name="12 CuadroTexto"/>
          <p:cNvSpPr txBox="1"/>
          <p:nvPr/>
        </p:nvSpPr>
        <p:spPr>
          <a:xfrm>
            <a:off x="7020272" y="508518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3" name="2 CuadroTexto"/>
          <p:cNvSpPr txBox="1"/>
          <p:nvPr/>
        </p:nvSpPr>
        <p:spPr>
          <a:xfrm>
            <a:off x="1187624" y="5868561"/>
            <a:ext cx="6336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</a:rPr>
              <a:t>Los </a:t>
            </a:r>
            <a:r>
              <a:rPr lang="en-US" sz="2400" dirty="0" err="1" smtClean="0">
                <a:solidFill>
                  <a:srgbClr val="0070C0"/>
                </a:solidFill>
              </a:rPr>
              <a:t>precios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subirán</a:t>
            </a:r>
            <a:r>
              <a:rPr lang="en-US" sz="2400" dirty="0" smtClean="0">
                <a:solidFill>
                  <a:srgbClr val="0070C0"/>
                </a:solidFill>
              </a:rPr>
              <a:t>  </a:t>
            </a:r>
            <a:endParaRPr lang="en-US" sz="2400" dirty="0">
              <a:solidFill>
                <a:srgbClr val="0070C0"/>
              </a:solidFill>
            </a:endParaRPr>
          </a:p>
        </p:txBody>
      </p:sp>
      <p:cxnSp>
        <p:nvCxnSpPr>
          <p:cNvPr id="6" name="5 Conector recto"/>
          <p:cNvCxnSpPr/>
          <p:nvPr/>
        </p:nvCxnSpPr>
        <p:spPr>
          <a:xfrm flipV="1">
            <a:off x="2915816" y="2564904"/>
            <a:ext cx="2880320" cy="202551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CuadroTexto"/>
          <p:cNvSpPr txBox="1"/>
          <p:nvPr/>
        </p:nvSpPr>
        <p:spPr>
          <a:xfrm>
            <a:off x="5832048" y="2555612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</a:t>
            </a:r>
          </a:p>
        </p:txBody>
      </p:sp>
      <p:cxnSp>
        <p:nvCxnSpPr>
          <p:cNvPr id="18" name="17 Conector recto"/>
          <p:cNvCxnSpPr/>
          <p:nvPr/>
        </p:nvCxnSpPr>
        <p:spPr>
          <a:xfrm flipH="1">
            <a:off x="2483768" y="4077072"/>
            <a:ext cx="2664296" cy="0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>
            <a:off x="1691680" y="3429000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P*</a:t>
            </a:r>
            <a:r>
              <a:rPr lang="en-US" sz="1050" dirty="0" smtClean="0"/>
              <a:t>D</a:t>
            </a:r>
            <a:r>
              <a:rPr lang="en-US" sz="1600" dirty="0" smtClean="0"/>
              <a:t>=P*</a:t>
            </a:r>
            <a:r>
              <a:rPr lang="en-US" sz="1050" dirty="0"/>
              <a:t>o</a:t>
            </a:r>
          </a:p>
        </p:txBody>
      </p:sp>
      <p:sp>
        <p:nvSpPr>
          <p:cNvPr id="20" name="19 CuadroTexto"/>
          <p:cNvSpPr txBox="1"/>
          <p:nvPr/>
        </p:nvSpPr>
        <p:spPr>
          <a:xfrm>
            <a:off x="3491880" y="5013176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Q*</a:t>
            </a:r>
            <a:r>
              <a:rPr lang="en-US" sz="1100" dirty="0" smtClean="0"/>
              <a:t>D</a:t>
            </a:r>
            <a:r>
              <a:rPr lang="en-US" dirty="0" smtClean="0"/>
              <a:t>                Q*</a:t>
            </a:r>
            <a:r>
              <a:rPr lang="en-US" sz="1200" dirty="0"/>
              <a:t>o</a:t>
            </a:r>
          </a:p>
        </p:txBody>
      </p:sp>
      <p:cxnSp>
        <p:nvCxnSpPr>
          <p:cNvPr id="17" name="16 Conector recto"/>
          <p:cNvCxnSpPr/>
          <p:nvPr/>
        </p:nvCxnSpPr>
        <p:spPr>
          <a:xfrm>
            <a:off x="3635896" y="4077072"/>
            <a:ext cx="0" cy="1008112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"/>
          <p:cNvCxnSpPr/>
          <p:nvPr/>
        </p:nvCxnSpPr>
        <p:spPr>
          <a:xfrm>
            <a:off x="5148064" y="4077072"/>
            <a:ext cx="0" cy="1008112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22 Abrir llave"/>
          <p:cNvSpPr/>
          <p:nvPr/>
        </p:nvSpPr>
        <p:spPr>
          <a:xfrm rot="16200000">
            <a:off x="4211960" y="4653136"/>
            <a:ext cx="288032" cy="158417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23 CuadroTexto"/>
          <p:cNvSpPr txBox="1"/>
          <p:nvPr/>
        </p:nvSpPr>
        <p:spPr>
          <a:xfrm>
            <a:off x="3419872" y="5445224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Exceso</a:t>
            </a:r>
            <a:r>
              <a:rPr lang="en-US" dirty="0" smtClean="0"/>
              <a:t> de </a:t>
            </a:r>
            <a:r>
              <a:rPr lang="en-US" dirty="0" err="1" smtClean="0"/>
              <a:t>demanda</a:t>
            </a:r>
            <a:endParaRPr lang="en-US" dirty="0"/>
          </a:p>
        </p:txBody>
      </p:sp>
      <p:sp>
        <p:nvSpPr>
          <p:cNvPr id="25" name="24 CuadroTexto"/>
          <p:cNvSpPr txBox="1"/>
          <p:nvPr/>
        </p:nvSpPr>
        <p:spPr>
          <a:xfrm>
            <a:off x="2195736" y="3923764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cxnSp>
        <p:nvCxnSpPr>
          <p:cNvPr id="8" name="7 Conector recto de flecha"/>
          <p:cNvCxnSpPr/>
          <p:nvPr/>
        </p:nvCxnSpPr>
        <p:spPr>
          <a:xfrm flipH="1" flipV="1">
            <a:off x="4463988" y="3501008"/>
            <a:ext cx="720080" cy="422756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 de flecha"/>
          <p:cNvCxnSpPr/>
          <p:nvPr/>
        </p:nvCxnSpPr>
        <p:spPr>
          <a:xfrm flipV="1">
            <a:off x="3563888" y="3501008"/>
            <a:ext cx="720080" cy="478795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387100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¿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estable</a:t>
            </a:r>
            <a:r>
              <a:rPr lang="en-US" dirty="0" smtClean="0"/>
              <a:t> el </a:t>
            </a:r>
            <a:r>
              <a:rPr lang="en-US" dirty="0" err="1" smtClean="0"/>
              <a:t>equilibrio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Si </a:t>
            </a:r>
            <a:r>
              <a:rPr lang="en-US" dirty="0" smtClean="0"/>
              <a:t>no </a:t>
            </a:r>
            <a:r>
              <a:rPr lang="en-US" dirty="0" err="1" smtClean="0"/>
              <a:t>estamos</a:t>
            </a:r>
            <a:r>
              <a:rPr lang="en-US" dirty="0" smtClean="0"/>
              <a:t> </a:t>
            </a:r>
            <a:r>
              <a:rPr lang="en-US" dirty="0" err="1" smtClean="0"/>
              <a:t>llí</a:t>
            </a:r>
            <a:r>
              <a:rPr lang="en-US" dirty="0" smtClean="0"/>
              <a:t>, </a:t>
            </a:r>
            <a:r>
              <a:rPr lang="en-US" dirty="0" err="1" smtClean="0"/>
              <a:t>nos</a:t>
            </a:r>
            <a:r>
              <a:rPr lang="en-US" dirty="0" smtClean="0"/>
              <a:t> </a:t>
            </a:r>
            <a:r>
              <a:rPr lang="en-US" dirty="0" err="1" smtClean="0"/>
              <a:t>moveremos</a:t>
            </a:r>
            <a:r>
              <a:rPr lang="en-US" dirty="0" smtClean="0"/>
              <a:t> </a:t>
            </a:r>
            <a:r>
              <a:rPr lang="en-US" dirty="0" err="1" smtClean="0"/>
              <a:t>hacia</a:t>
            </a:r>
            <a:r>
              <a:rPr lang="en-US" dirty="0" smtClean="0"/>
              <a:t> el </a:t>
            </a:r>
            <a:r>
              <a:rPr lang="en-US" dirty="0" err="1" smtClean="0"/>
              <a:t>equilibrio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Si </a:t>
            </a:r>
            <a:r>
              <a:rPr lang="en-US" dirty="0" err="1" smtClean="0"/>
              <a:t>estamos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el </a:t>
            </a:r>
            <a:r>
              <a:rPr lang="en-US" dirty="0" err="1" smtClean="0"/>
              <a:t>equilibrio</a:t>
            </a:r>
            <a:r>
              <a:rPr lang="en-US" dirty="0" smtClean="0"/>
              <a:t> </a:t>
            </a:r>
            <a:r>
              <a:rPr lang="en-US" dirty="0" err="1" smtClean="0"/>
              <a:t>sólo</a:t>
            </a:r>
            <a:r>
              <a:rPr lang="en-US" dirty="0" smtClean="0"/>
              <a:t> </a:t>
            </a:r>
            <a:r>
              <a:rPr lang="en-US" dirty="0" err="1" smtClean="0"/>
              <a:t>nos</a:t>
            </a:r>
            <a:r>
              <a:rPr lang="en-US" dirty="0" smtClean="0"/>
              <a:t> </a:t>
            </a:r>
            <a:r>
              <a:rPr lang="en-US" dirty="0" err="1" smtClean="0"/>
              <a:t>alejaremos</a:t>
            </a:r>
            <a:r>
              <a:rPr lang="en-US" dirty="0" smtClean="0"/>
              <a:t> de forma temporal. </a:t>
            </a:r>
            <a:endParaRPr lang="en-US" dirty="0"/>
          </a:p>
          <a:p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hubiera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“</a:t>
            </a:r>
            <a:r>
              <a:rPr lang="en-US" dirty="0" err="1" smtClean="0"/>
              <a:t>mano</a:t>
            </a:r>
            <a:r>
              <a:rPr lang="en-US" dirty="0" smtClean="0"/>
              <a:t> invisible” </a:t>
            </a:r>
            <a:r>
              <a:rPr lang="en-US" dirty="0" err="1" smtClean="0"/>
              <a:t>moviéndonos</a:t>
            </a:r>
            <a:r>
              <a:rPr lang="en-US" dirty="0" smtClean="0"/>
              <a:t> </a:t>
            </a:r>
            <a:r>
              <a:rPr lang="en-US" dirty="0" err="1" smtClean="0"/>
              <a:t>hacia</a:t>
            </a:r>
            <a:r>
              <a:rPr lang="en-US" dirty="0" smtClean="0"/>
              <a:t> el </a:t>
            </a:r>
            <a:r>
              <a:rPr lang="en-US" dirty="0" err="1" smtClean="0"/>
              <a:t>equilibrio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184866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Aplicaciones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El </a:t>
            </a:r>
            <a:r>
              <a:rPr lang="en-US" dirty="0" err="1" smtClean="0"/>
              <a:t>estadio</a:t>
            </a:r>
            <a:r>
              <a:rPr lang="en-US" dirty="0" smtClean="0"/>
              <a:t> </a:t>
            </a:r>
            <a:r>
              <a:rPr lang="en-US" dirty="0" err="1" smtClean="0"/>
              <a:t>Bernabeu</a:t>
            </a:r>
            <a:r>
              <a:rPr lang="en-US" dirty="0" smtClean="0"/>
              <a:t> </a:t>
            </a:r>
            <a:r>
              <a:rPr lang="en-US" dirty="0" err="1" smtClean="0"/>
              <a:t>tiene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capacidad</a:t>
            </a:r>
            <a:r>
              <a:rPr lang="en-US" dirty="0" smtClean="0"/>
              <a:t> de 80.000 personas (</a:t>
            </a:r>
            <a:r>
              <a:rPr lang="en-US" dirty="0" err="1" smtClean="0"/>
              <a:t>oferta</a:t>
            </a:r>
            <a:r>
              <a:rPr lang="en-US" dirty="0" smtClean="0"/>
              <a:t> </a:t>
            </a:r>
            <a:r>
              <a:rPr lang="en-US" dirty="0" err="1" smtClean="0"/>
              <a:t>inelástica</a:t>
            </a:r>
            <a:r>
              <a:rPr lang="en-US" dirty="0" smtClean="0"/>
              <a:t>)</a:t>
            </a:r>
          </a:p>
          <a:p>
            <a:r>
              <a:rPr lang="en-US" dirty="0" smtClean="0"/>
              <a:t>El </a:t>
            </a:r>
            <a:r>
              <a:rPr lang="en-US" dirty="0" err="1" smtClean="0"/>
              <a:t>precio</a:t>
            </a:r>
            <a:r>
              <a:rPr lang="en-US" dirty="0" smtClean="0"/>
              <a:t> de la entrada </a:t>
            </a:r>
            <a:r>
              <a:rPr lang="en-US" dirty="0" err="1" smtClean="0"/>
              <a:t>es</a:t>
            </a:r>
            <a:r>
              <a:rPr lang="en-US" dirty="0" smtClean="0"/>
              <a:t> 50 euros</a:t>
            </a:r>
          </a:p>
          <a:p>
            <a:r>
              <a:rPr lang="en-US" dirty="0" err="1" smtClean="0"/>
              <a:t>Compara</a:t>
            </a:r>
            <a:r>
              <a:rPr lang="en-US" dirty="0" smtClean="0"/>
              <a:t> las </a:t>
            </a:r>
            <a:r>
              <a:rPr lang="en-US" dirty="0" err="1" smtClean="0"/>
              <a:t>siguientes</a:t>
            </a:r>
            <a:r>
              <a:rPr lang="en-US" dirty="0" smtClean="0"/>
              <a:t> dos </a:t>
            </a:r>
            <a:r>
              <a:rPr lang="en-US" dirty="0" err="1" smtClean="0"/>
              <a:t>situaciones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El </a:t>
            </a:r>
            <a:r>
              <a:rPr lang="en-US" dirty="0" err="1" smtClean="0"/>
              <a:t>estadio</a:t>
            </a:r>
            <a:r>
              <a:rPr lang="en-US" dirty="0" smtClean="0"/>
              <a:t> </a:t>
            </a:r>
            <a:r>
              <a:rPr lang="en-US" dirty="0" err="1" smtClean="0"/>
              <a:t>está</a:t>
            </a:r>
            <a:r>
              <a:rPr lang="en-US" dirty="0" smtClean="0"/>
              <a:t> </a:t>
            </a:r>
            <a:r>
              <a:rPr lang="en-US" dirty="0" err="1" smtClean="0"/>
              <a:t>lleno</a:t>
            </a:r>
            <a:r>
              <a:rPr lang="en-US" dirty="0" smtClean="0"/>
              <a:t> y hay </a:t>
            </a:r>
            <a:r>
              <a:rPr lang="en-US" dirty="0" err="1" smtClean="0"/>
              <a:t>gente</a:t>
            </a:r>
            <a:r>
              <a:rPr lang="en-US" dirty="0" smtClean="0"/>
              <a:t> </a:t>
            </a:r>
            <a:r>
              <a:rPr lang="en-US" dirty="0" err="1" smtClean="0"/>
              <a:t>haciendo</a:t>
            </a:r>
            <a:r>
              <a:rPr lang="en-US" dirty="0" smtClean="0"/>
              <a:t> cola.</a:t>
            </a:r>
          </a:p>
          <a:p>
            <a:pPr lvl="1"/>
            <a:r>
              <a:rPr lang="en-US" dirty="0" smtClean="0"/>
              <a:t>El </a:t>
            </a:r>
            <a:r>
              <a:rPr lang="en-US" dirty="0" err="1" smtClean="0"/>
              <a:t>estadio</a:t>
            </a:r>
            <a:r>
              <a:rPr lang="en-US" dirty="0" smtClean="0"/>
              <a:t> </a:t>
            </a:r>
            <a:r>
              <a:rPr lang="en-US" dirty="0" err="1" smtClean="0"/>
              <a:t>está</a:t>
            </a:r>
            <a:r>
              <a:rPr lang="en-US" dirty="0" smtClean="0"/>
              <a:t> </a:t>
            </a:r>
            <a:r>
              <a:rPr lang="en-US" dirty="0" err="1" smtClean="0"/>
              <a:t>medio</a:t>
            </a:r>
            <a:r>
              <a:rPr lang="en-US" dirty="0" smtClean="0"/>
              <a:t> </a:t>
            </a:r>
            <a:r>
              <a:rPr lang="en-US" dirty="0" err="1" smtClean="0"/>
              <a:t>vacío</a:t>
            </a:r>
            <a:r>
              <a:rPr lang="en-US" dirty="0" smtClean="0"/>
              <a:t>.</a:t>
            </a:r>
          </a:p>
          <a:p>
            <a:pPr lvl="1"/>
            <a:endParaRPr lang="en-US" dirty="0"/>
          </a:p>
          <a:p>
            <a:r>
              <a:rPr lang="en-US" dirty="0" smtClean="0"/>
              <a:t>Si </a:t>
            </a:r>
            <a:r>
              <a:rPr lang="en-US" dirty="0" err="1" smtClean="0"/>
              <a:t>fueras</a:t>
            </a:r>
            <a:r>
              <a:rPr lang="en-US" dirty="0" smtClean="0"/>
              <a:t> el/la </a:t>
            </a:r>
            <a:r>
              <a:rPr lang="en-US" dirty="0" err="1" smtClean="0"/>
              <a:t>gerente</a:t>
            </a:r>
            <a:r>
              <a:rPr lang="en-US" dirty="0" smtClean="0"/>
              <a:t> del club, </a:t>
            </a:r>
            <a:r>
              <a:rPr lang="en-US" dirty="0" err="1" smtClean="0"/>
              <a:t>qué</a:t>
            </a:r>
            <a:r>
              <a:rPr lang="en-US" dirty="0" smtClean="0"/>
              <a:t> </a:t>
            </a:r>
            <a:r>
              <a:rPr lang="en-US" dirty="0" err="1" smtClean="0"/>
              <a:t>recomendarías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xmlns="" val="3999703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El </a:t>
            </a:r>
            <a:r>
              <a:rPr lang="en-US" sz="3600" dirty="0" err="1" smtClean="0"/>
              <a:t>estadio</a:t>
            </a:r>
            <a:r>
              <a:rPr lang="en-US" sz="3600" dirty="0" smtClean="0"/>
              <a:t> </a:t>
            </a:r>
            <a:r>
              <a:rPr lang="en-US" sz="3600" dirty="0" err="1" smtClean="0"/>
              <a:t>está</a:t>
            </a:r>
            <a:r>
              <a:rPr lang="en-US" sz="3600" dirty="0" smtClean="0"/>
              <a:t> </a:t>
            </a:r>
            <a:r>
              <a:rPr lang="en-US" sz="3600" dirty="0" err="1" smtClean="0"/>
              <a:t>lleno</a:t>
            </a:r>
            <a:endParaRPr lang="en-US" sz="3600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2483768" y="2348880"/>
            <a:ext cx="0" cy="27363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2483768" y="5085184"/>
            <a:ext cx="48965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3131840" y="2780928"/>
            <a:ext cx="3024336" cy="18722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6192088" y="4221088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11" name="10 Marcador de contenido"/>
          <p:cNvSpPr txBox="1">
            <a:spLocks noGrp="1"/>
          </p:cNvSpPr>
          <p:nvPr>
            <p:ph sz="quarter" idx="1"/>
          </p:nvPr>
        </p:nvSpPr>
        <p:spPr>
          <a:xfrm>
            <a:off x="611560" y="1600200"/>
            <a:ext cx="18473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763688" y="249289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13" name="12 CuadroTexto"/>
          <p:cNvSpPr txBox="1"/>
          <p:nvPr/>
        </p:nvSpPr>
        <p:spPr>
          <a:xfrm>
            <a:off x="7020272" y="544522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3" name="2 CuadroTexto"/>
          <p:cNvSpPr txBox="1"/>
          <p:nvPr/>
        </p:nvSpPr>
        <p:spPr>
          <a:xfrm>
            <a:off x="827584" y="5868561"/>
            <a:ext cx="6336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</a:rPr>
              <a:t>El club </a:t>
            </a:r>
            <a:r>
              <a:rPr lang="en-US" sz="2400" dirty="0" err="1" smtClean="0">
                <a:solidFill>
                  <a:srgbClr val="0070C0"/>
                </a:solidFill>
              </a:rPr>
              <a:t>debería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subir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los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precios</a:t>
            </a:r>
            <a:endParaRPr lang="en-US" sz="2400" dirty="0">
              <a:solidFill>
                <a:srgbClr val="0070C0"/>
              </a:solidFill>
            </a:endParaRPr>
          </a:p>
        </p:txBody>
      </p:sp>
      <p:cxnSp>
        <p:nvCxnSpPr>
          <p:cNvPr id="6" name="5 Conector recto"/>
          <p:cNvCxnSpPr/>
          <p:nvPr/>
        </p:nvCxnSpPr>
        <p:spPr>
          <a:xfrm flipH="1" flipV="1">
            <a:off x="4283968" y="2564904"/>
            <a:ext cx="35912" cy="252028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CuadroTexto"/>
          <p:cNvSpPr txBox="1"/>
          <p:nvPr/>
        </p:nvSpPr>
        <p:spPr>
          <a:xfrm>
            <a:off x="5832048" y="2555612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</a:t>
            </a:r>
          </a:p>
        </p:txBody>
      </p:sp>
      <p:cxnSp>
        <p:nvCxnSpPr>
          <p:cNvPr id="18" name="17 Conector recto"/>
          <p:cNvCxnSpPr/>
          <p:nvPr/>
        </p:nvCxnSpPr>
        <p:spPr>
          <a:xfrm flipH="1">
            <a:off x="2483768" y="4077072"/>
            <a:ext cx="2664296" cy="0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>
            <a:off x="1763688" y="3429000"/>
            <a:ext cx="792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P</a:t>
            </a:r>
            <a:r>
              <a:rPr lang="en-US" sz="1050" dirty="0" smtClean="0"/>
              <a:t>D</a:t>
            </a:r>
            <a:r>
              <a:rPr lang="en-US" sz="1600" dirty="0" smtClean="0"/>
              <a:t>=P</a:t>
            </a:r>
            <a:r>
              <a:rPr lang="en-US" sz="1050" dirty="0" smtClean="0"/>
              <a:t>S</a:t>
            </a:r>
            <a:endParaRPr lang="en-US" sz="1050" dirty="0"/>
          </a:p>
        </p:txBody>
      </p:sp>
      <p:sp>
        <p:nvSpPr>
          <p:cNvPr id="20" name="19 CuadroTexto"/>
          <p:cNvSpPr txBox="1"/>
          <p:nvPr/>
        </p:nvSpPr>
        <p:spPr>
          <a:xfrm>
            <a:off x="3851920" y="5147900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r>
              <a:rPr lang="en-US" sz="1100" dirty="0" smtClean="0"/>
              <a:t>D</a:t>
            </a:r>
            <a:r>
              <a:rPr lang="en-US" dirty="0" smtClean="0"/>
              <a:t>=Q</a:t>
            </a:r>
            <a:r>
              <a:rPr lang="en-US" sz="1200" dirty="0" smtClean="0"/>
              <a:t>S</a:t>
            </a:r>
            <a:endParaRPr lang="en-US" sz="1200" dirty="0"/>
          </a:p>
        </p:txBody>
      </p:sp>
      <p:sp>
        <p:nvSpPr>
          <p:cNvPr id="21" name="20 CuadroTexto"/>
          <p:cNvSpPr txBox="1"/>
          <p:nvPr/>
        </p:nvSpPr>
        <p:spPr>
          <a:xfrm>
            <a:off x="2051720" y="392376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50</a:t>
            </a:r>
            <a:endParaRPr lang="en-US" dirty="0"/>
          </a:p>
        </p:txBody>
      </p:sp>
      <p:cxnSp>
        <p:nvCxnSpPr>
          <p:cNvPr id="17" name="16 Conector recto de flecha"/>
          <p:cNvCxnSpPr/>
          <p:nvPr/>
        </p:nvCxnSpPr>
        <p:spPr>
          <a:xfrm flipH="1" flipV="1">
            <a:off x="4499992" y="3429000"/>
            <a:ext cx="792088" cy="4947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9789443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El </a:t>
            </a:r>
            <a:r>
              <a:rPr lang="en-US" sz="3600" dirty="0" err="1" smtClean="0"/>
              <a:t>estadio</a:t>
            </a:r>
            <a:r>
              <a:rPr lang="en-US" sz="3600" dirty="0" smtClean="0"/>
              <a:t> </a:t>
            </a:r>
            <a:r>
              <a:rPr lang="en-US" sz="3600" dirty="0" err="1" smtClean="0"/>
              <a:t>está</a:t>
            </a:r>
            <a:r>
              <a:rPr lang="en-US" sz="3600" dirty="0" smtClean="0"/>
              <a:t> </a:t>
            </a:r>
            <a:r>
              <a:rPr lang="en-US" sz="3600" dirty="0" err="1" smtClean="0"/>
              <a:t>medio</a:t>
            </a:r>
            <a:r>
              <a:rPr lang="en-US" sz="3600" dirty="0" smtClean="0"/>
              <a:t> </a:t>
            </a:r>
            <a:r>
              <a:rPr lang="en-US" sz="3600" dirty="0" err="1" smtClean="0"/>
              <a:t>vacío</a:t>
            </a:r>
            <a:endParaRPr lang="en-US" sz="3600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2483768" y="2348880"/>
            <a:ext cx="0" cy="27363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2483768" y="5085184"/>
            <a:ext cx="48965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2843808" y="2924944"/>
            <a:ext cx="3024336" cy="18722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6192088" y="4221088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11" name="10 Marcador de contenido"/>
          <p:cNvSpPr txBox="1">
            <a:spLocks noGrp="1"/>
          </p:cNvSpPr>
          <p:nvPr>
            <p:ph sz="quarter" idx="1"/>
          </p:nvPr>
        </p:nvSpPr>
        <p:spPr>
          <a:xfrm>
            <a:off x="611560" y="1600200"/>
            <a:ext cx="18473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763688" y="249289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13" name="12 CuadroTexto"/>
          <p:cNvSpPr txBox="1"/>
          <p:nvPr/>
        </p:nvSpPr>
        <p:spPr>
          <a:xfrm>
            <a:off x="7020272" y="544522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3" name="2 CuadroTexto"/>
          <p:cNvSpPr txBox="1"/>
          <p:nvPr/>
        </p:nvSpPr>
        <p:spPr>
          <a:xfrm>
            <a:off x="827584" y="5868561"/>
            <a:ext cx="6336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</a:rPr>
              <a:t>El </a:t>
            </a:r>
            <a:r>
              <a:rPr lang="en-US" sz="2400" dirty="0" err="1" smtClean="0">
                <a:solidFill>
                  <a:srgbClr val="0070C0"/>
                </a:solidFill>
              </a:rPr>
              <a:t>clubo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debería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bajar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los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precios</a:t>
            </a:r>
            <a:endParaRPr lang="en-US" sz="2400" dirty="0">
              <a:solidFill>
                <a:srgbClr val="0070C0"/>
              </a:solidFill>
            </a:endParaRPr>
          </a:p>
        </p:txBody>
      </p:sp>
      <p:cxnSp>
        <p:nvCxnSpPr>
          <p:cNvPr id="6" name="5 Conector recto"/>
          <p:cNvCxnSpPr/>
          <p:nvPr/>
        </p:nvCxnSpPr>
        <p:spPr>
          <a:xfrm flipH="1" flipV="1">
            <a:off x="4608096" y="2564904"/>
            <a:ext cx="35912" cy="252028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CuadroTexto"/>
          <p:cNvSpPr txBox="1"/>
          <p:nvPr/>
        </p:nvSpPr>
        <p:spPr>
          <a:xfrm>
            <a:off x="4750740" y="2320249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</a:t>
            </a:r>
          </a:p>
        </p:txBody>
      </p:sp>
      <p:cxnSp>
        <p:nvCxnSpPr>
          <p:cNvPr id="18" name="17 Conector recto"/>
          <p:cNvCxnSpPr/>
          <p:nvPr/>
        </p:nvCxnSpPr>
        <p:spPr>
          <a:xfrm flipH="1">
            <a:off x="2483768" y="3068960"/>
            <a:ext cx="2160240" cy="0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>
            <a:off x="1763688" y="3429000"/>
            <a:ext cx="792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P</a:t>
            </a:r>
            <a:r>
              <a:rPr lang="en-US" sz="1050" dirty="0" smtClean="0"/>
              <a:t>D</a:t>
            </a:r>
            <a:r>
              <a:rPr lang="en-US" sz="1600" dirty="0" smtClean="0"/>
              <a:t>=P</a:t>
            </a:r>
            <a:r>
              <a:rPr lang="en-US" sz="1050" dirty="0" smtClean="0"/>
              <a:t>S</a:t>
            </a:r>
            <a:endParaRPr lang="en-US" sz="1050" dirty="0"/>
          </a:p>
        </p:txBody>
      </p:sp>
      <p:sp>
        <p:nvSpPr>
          <p:cNvPr id="20" name="19 CuadroTexto"/>
          <p:cNvSpPr txBox="1"/>
          <p:nvPr/>
        </p:nvSpPr>
        <p:spPr>
          <a:xfrm>
            <a:off x="4211960" y="5147900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r>
              <a:rPr lang="en-US" sz="1100" dirty="0" smtClean="0"/>
              <a:t>D</a:t>
            </a:r>
            <a:r>
              <a:rPr lang="en-US" dirty="0" smtClean="0"/>
              <a:t>=Q</a:t>
            </a:r>
            <a:r>
              <a:rPr lang="en-US" sz="1200" dirty="0" smtClean="0"/>
              <a:t>S</a:t>
            </a:r>
            <a:endParaRPr lang="en-US" sz="1200" dirty="0"/>
          </a:p>
        </p:txBody>
      </p:sp>
      <p:sp>
        <p:nvSpPr>
          <p:cNvPr id="21" name="20 CuadroTexto"/>
          <p:cNvSpPr txBox="1"/>
          <p:nvPr/>
        </p:nvSpPr>
        <p:spPr>
          <a:xfrm>
            <a:off x="2123728" y="291565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50</a:t>
            </a:r>
            <a:endParaRPr lang="en-US" dirty="0"/>
          </a:p>
        </p:txBody>
      </p:sp>
      <p:cxnSp>
        <p:nvCxnSpPr>
          <p:cNvPr id="22" name="21 Conector recto de flecha"/>
          <p:cNvCxnSpPr/>
          <p:nvPr/>
        </p:nvCxnSpPr>
        <p:spPr>
          <a:xfrm>
            <a:off x="3275856" y="3100318"/>
            <a:ext cx="1224136" cy="7607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1961295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Aplicaciones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Supongamos</a:t>
            </a:r>
            <a:r>
              <a:rPr lang="en-US" dirty="0" smtClean="0"/>
              <a:t> que el </a:t>
            </a:r>
            <a:r>
              <a:rPr lang="en-US" dirty="0" err="1" smtClean="0"/>
              <a:t>gobierno</a:t>
            </a:r>
            <a:r>
              <a:rPr lang="en-US" dirty="0" smtClean="0"/>
              <a:t> </a:t>
            </a:r>
            <a:r>
              <a:rPr lang="en-US" dirty="0" err="1" smtClean="0"/>
              <a:t>fija</a:t>
            </a:r>
            <a:r>
              <a:rPr lang="en-US" dirty="0" smtClean="0"/>
              <a:t> el </a:t>
            </a:r>
            <a:r>
              <a:rPr lang="en-US" dirty="0" err="1" smtClean="0"/>
              <a:t>precio</a:t>
            </a:r>
            <a:r>
              <a:rPr lang="en-US" dirty="0" smtClean="0"/>
              <a:t> de un </a:t>
            </a:r>
            <a:r>
              <a:rPr lang="en-US" dirty="0" err="1" smtClean="0"/>
              <a:t>bien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encima</a:t>
            </a:r>
            <a:r>
              <a:rPr lang="en-US" dirty="0" smtClean="0"/>
              <a:t> del </a:t>
            </a:r>
            <a:r>
              <a:rPr lang="en-US" dirty="0" err="1" smtClean="0"/>
              <a:t>precio</a:t>
            </a:r>
            <a:r>
              <a:rPr lang="en-US" dirty="0" smtClean="0"/>
              <a:t> de </a:t>
            </a:r>
            <a:r>
              <a:rPr lang="en-US" dirty="0" err="1" smtClean="0"/>
              <a:t>equilibrio</a:t>
            </a:r>
            <a:r>
              <a:rPr lang="en-US" dirty="0"/>
              <a:t> </a:t>
            </a:r>
            <a:r>
              <a:rPr lang="en-US" dirty="0" smtClean="0"/>
              <a:t>(e.g. </a:t>
            </a:r>
            <a:r>
              <a:rPr lang="en-US" dirty="0" err="1" smtClean="0"/>
              <a:t>salario</a:t>
            </a:r>
            <a:r>
              <a:rPr lang="en-US" dirty="0" smtClean="0"/>
              <a:t> </a:t>
            </a:r>
            <a:r>
              <a:rPr lang="en-US" dirty="0" err="1" smtClean="0"/>
              <a:t>mínimo</a:t>
            </a:r>
            <a:r>
              <a:rPr lang="en-US" dirty="0" smtClean="0"/>
              <a:t>).</a:t>
            </a:r>
            <a:endParaRPr lang="en-US" dirty="0"/>
          </a:p>
          <a:p>
            <a:r>
              <a:rPr lang="en-US" dirty="0" err="1" smtClean="0"/>
              <a:t>Supongamos</a:t>
            </a:r>
            <a:r>
              <a:rPr lang="en-US" dirty="0" smtClean="0"/>
              <a:t> que el </a:t>
            </a:r>
            <a:r>
              <a:rPr lang="en-US" dirty="0" err="1" smtClean="0"/>
              <a:t>gobierno</a:t>
            </a:r>
            <a:r>
              <a:rPr lang="en-US" dirty="0" smtClean="0"/>
              <a:t> </a:t>
            </a:r>
            <a:r>
              <a:rPr lang="en-US" dirty="0" err="1" smtClean="0"/>
              <a:t>fija</a:t>
            </a:r>
            <a:r>
              <a:rPr lang="en-US" dirty="0" smtClean="0"/>
              <a:t> el </a:t>
            </a:r>
            <a:r>
              <a:rPr lang="en-US" dirty="0" err="1" smtClean="0"/>
              <a:t>precio</a:t>
            </a:r>
            <a:r>
              <a:rPr lang="en-US" dirty="0" smtClean="0"/>
              <a:t> </a:t>
            </a:r>
            <a:r>
              <a:rPr lang="en-US" dirty="0" err="1" smtClean="0"/>
              <a:t>máximo</a:t>
            </a:r>
            <a:r>
              <a:rPr lang="en-US" dirty="0" smtClean="0"/>
              <a:t> de un </a:t>
            </a:r>
            <a:r>
              <a:rPr lang="en-US" dirty="0" err="1" smtClean="0"/>
              <a:t>bien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debajo</a:t>
            </a:r>
            <a:r>
              <a:rPr lang="en-US" dirty="0" smtClean="0"/>
              <a:t> del </a:t>
            </a:r>
            <a:r>
              <a:rPr lang="en-US" dirty="0" err="1" smtClean="0"/>
              <a:t>precio</a:t>
            </a:r>
            <a:r>
              <a:rPr lang="en-US" dirty="0" smtClean="0"/>
              <a:t> de </a:t>
            </a:r>
            <a:r>
              <a:rPr lang="en-US" dirty="0" err="1" smtClean="0"/>
              <a:t>equilibrio</a:t>
            </a:r>
            <a:r>
              <a:rPr lang="en-US" dirty="0" smtClean="0"/>
              <a:t> (e.g. </a:t>
            </a:r>
            <a:r>
              <a:rPr lang="en-US" dirty="0" err="1" smtClean="0"/>
              <a:t>alquileres</a:t>
            </a:r>
            <a:r>
              <a:rPr lang="en-US" dirty="0" smtClean="0"/>
              <a:t> de </a:t>
            </a:r>
            <a:r>
              <a:rPr lang="en-US" dirty="0" err="1" smtClean="0"/>
              <a:t>renta</a:t>
            </a:r>
            <a:r>
              <a:rPr lang="en-US" dirty="0" smtClean="0"/>
              <a:t> </a:t>
            </a:r>
            <a:r>
              <a:rPr lang="en-US" dirty="0" err="1" smtClean="0"/>
              <a:t>antigua</a:t>
            </a:r>
            <a:r>
              <a:rPr lang="en-US" dirty="0" smtClean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671107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err="1" smtClean="0"/>
              <a:t>Precios</a:t>
            </a:r>
            <a:r>
              <a:rPr lang="en-US" sz="3600" dirty="0" smtClean="0"/>
              <a:t> </a:t>
            </a:r>
            <a:r>
              <a:rPr lang="en-US" sz="3600" dirty="0" err="1" smtClean="0"/>
              <a:t>mínimos</a:t>
            </a:r>
            <a:r>
              <a:rPr lang="en-US" sz="3600" dirty="0" smtClean="0"/>
              <a:t> </a:t>
            </a:r>
            <a:r>
              <a:rPr lang="en-US" sz="3600" dirty="0" err="1" smtClean="0"/>
              <a:t>por</a:t>
            </a:r>
            <a:r>
              <a:rPr lang="en-US" sz="3600" dirty="0" smtClean="0"/>
              <a:t> </a:t>
            </a:r>
            <a:r>
              <a:rPr lang="en-US" sz="3600" dirty="0" err="1" smtClean="0"/>
              <a:t>encima</a:t>
            </a:r>
            <a:r>
              <a:rPr lang="en-US" sz="3600" dirty="0" smtClean="0"/>
              <a:t> del </a:t>
            </a:r>
            <a:r>
              <a:rPr lang="en-US" sz="3600" dirty="0" err="1" smtClean="0"/>
              <a:t>precio</a:t>
            </a:r>
            <a:r>
              <a:rPr lang="en-US" sz="3600" dirty="0" smtClean="0"/>
              <a:t> de </a:t>
            </a:r>
            <a:r>
              <a:rPr lang="en-US" sz="3600" dirty="0" err="1" smtClean="0"/>
              <a:t>equilibrio</a:t>
            </a:r>
            <a:r>
              <a:rPr lang="en-US" sz="3600" dirty="0" smtClean="0"/>
              <a:t>.</a:t>
            </a:r>
            <a:endParaRPr lang="en-US" sz="3600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2483768" y="2348880"/>
            <a:ext cx="0" cy="27363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2483768" y="5085184"/>
            <a:ext cx="48965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3131840" y="2780928"/>
            <a:ext cx="3024336" cy="18722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6192088" y="4221088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11" name="10 Marcador de contenido"/>
          <p:cNvSpPr txBox="1">
            <a:spLocks noGrp="1"/>
          </p:cNvSpPr>
          <p:nvPr>
            <p:ph sz="quarter" idx="1"/>
          </p:nvPr>
        </p:nvSpPr>
        <p:spPr>
          <a:xfrm>
            <a:off x="611560" y="1600200"/>
            <a:ext cx="18473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763688" y="249289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13" name="12 CuadroTexto"/>
          <p:cNvSpPr txBox="1"/>
          <p:nvPr/>
        </p:nvSpPr>
        <p:spPr>
          <a:xfrm>
            <a:off x="7092280" y="508518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3" name="2 CuadroTexto"/>
          <p:cNvSpPr txBox="1"/>
          <p:nvPr/>
        </p:nvSpPr>
        <p:spPr>
          <a:xfrm>
            <a:off x="827584" y="5868561"/>
            <a:ext cx="6336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solidFill>
                  <a:srgbClr val="0070C0"/>
                </a:solidFill>
              </a:rPr>
              <a:t>Demasiada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oferta</a:t>
            </a:r>
            <a:r>
              <a:rPr lang="en-US" sz="2400" dirty="0" smtClean="0">
                <a:solidFill>
                  <a:srgbClr val="0070C0"/>
                </a:solidFill>
              </a:rPr>
              <a:t>, </a:t>
            </a:r>
            <a:r>
              <a:rPr lang="en-US" sz="2400" dirty="0" err="1" smtClean="0">
                <a:solidFill>
                  <a:srgbClr val="0070C0"/>
                </a:solidFill>
              </a:rPr>
              <a:t>poca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demanda</a:t>
            </a:r>
            <a:r>
              <a:rPr lang="en-US" sz="2400" dirty="0" smtClean="0">
                <a:solidFill>
                  <a:srgbClr val="0070C0"/>
                </a:solidFill>
              </a:rPr>
              <a:t>: </a:t>
            </a:r>
            <a:r>
              <a:rPr lang="en-US" sz="2400" dirty="0" err="1" smtClean="0">
                <a:solidFill>
                  <a:srgbClr val="0070C0"/>
                </a:solidFill>
              </a:rPr>
              <a:t>desempleo</a:t>
            </a:r>
            <a:endParaRPr lang="en-US" sz="2400" dirty="0">
              <a:solidFill>
                <a:srgbClr val="0070C0"/>
              </a:solidFill>
            </a:endParaRPr>
          </a:p>
        </p:txBody>
      </p:sp>
      <p:cxnSp>
        <p:nvCxnSpPr>
          <p:cNvPr id="6" name="5 Conector recto"/>
          <p:cNvCxnSpPr/>
          <p:nvPr/>
        </p:nvCxnSpPr>
        <p:spPr>
          <a:xfrm flipV="1">
            <a:off x="3203848" y="2564904"/>
            <a:ext cx="2592288" cy="202551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CuadroTexto"/>
          <p:cNvSpPr txBox="1"/>
          <p:nvPr/>
        </p:nvSpPr>
        <p:spPr>
          <a:xfrm>
            <a:off x="5832048" y="2555612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</a:t>
            </a:r>
          </a:p>
        </p:txBody>
      </p:sp>
      <p:cxnSp>
        <p:nvCxnSpPr>
          <p:cNvPr id="15" name="14 Conector recto"/>
          <p:cNvCxnSpPr/>
          <p:nvPr/>
        </p:nvCxnSpPr>
        <p:spPr>
          <a:xfrm>
            <a:off x="4499992" y="3577662"/>
            <a:ext cx="0" cy="1507522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 flipH="1">
            <a:off x="2483768" y="3577662"/>
            <a:ext cx="2016224" cy="0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>
            <a:off x="1763688" y="3429000"/>
            <a:ext cx="792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P</a:t>
            </a:r>
            <a:r>
              <a:rPr lang="en-US" sz="1050" dirty="0" smtClean="0"/>
              <a:t>D</a:t>
            </a:r>
            <a:r>
              <a:rPr lang="en-US" sz="1600" dirty="0" smtClean="0"/>
              <a:t>=P</a:t>
            </a:r>
            <a:r>
              <a:rPr lang="en-US" sz="1050" dirty="0"/>
              <a:t>O</a:t>
            </a:r>
          </a:p>
        </p:txBody>
      </p:sp>
      <p:sp>
        <p:nvSpPr>
          <p:cNvPr id="20" name="19 CuadroTexto"/>
          <p:cNvSpPr txBox="1"/>
          <p:nvPr/>
        </p:nvSpPr>
        <p:spPr>
          <a:xfrm>
            <a:off x="3707904" y="5085184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r>
              <a:rPr lang="en-US" sz="1100" dirty="0" smtClean="0"/>
              <a:t>D                       </a:t>
            </a:r>
            <a:r>
              <a:rPr lang="en-US" dirty="0" err="1" smtClean="0"/>
              <a:t>Q</a:t>
            </a:r>
            <a:r>
              <a:rPr lang="en-US" sz="1200" dirty="0" err="1"/>
              <a:t>o</a:t>
            </a:r>
            <a:endParaRPr lang="en-US" sz="1200" dirty="0"/>
          </a:p>
        </p:txBody>
      </p:sp>
      <p:cxnSp>
        <p:nvCxnSpPr>
          <p:cNvPr id="17" name="16 Conector recto"/>
          <p:cNvCxnSpPr/>
          <p:nvPr/>
        </p:nvCxnSpPr>
        <p:spPr>
          <a:xfrm flipH="1">
            <a:off x="2483768" y="3140968"/>
            <a:ext cx="2592288" cy="0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5076056" y="3140968"/>
            <a:ext cx="0" cy="1944216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>
            <a:off x="3779912" y="3140968"/>
            <a:ext cx="0" cy="1944216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1 Cerrar llave"/>
          <p:cNvSpPr/>
          <p:nvPr/>
        </p:nvSpPr>
        <p:spPr>
          <a:xfrm rot="5400000">
            <a:off x="4340297" y="4853481"/>
            <a:ext cx="288032" cy="132750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22 CuadroTexto"/>
          <p:cNvSpPr txBox="1"/>
          <p:nvPr/>
        </p:nvSpPr>
        <p:spPr>
          <a:xfrm>
            <a:off x="3779912" y="5517232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Exceso</a:t>
            </a:r>
            <a:r>
              <a:rPr lang="en-US" dirty="0" smtClean="0"/>
              <a:t> de </a:t>
            </a:r>
            <a:r>
              <a:rPr lang="en-US" dirty="0" err="1" smtClean="0"/>
              <a:t>oferta</a:t>
            </a:r>
            <a:endParaRPr lang="en-US" dirty="0"/>
          </a:p>
        </p:txBody>
      </p:sp>
      <p:sp>
        <p:nvSpPr>
          <p:cNvPr id="24" name="23 CuadroTexto"/>
          <p:cNvSpPr txBox="1"/>
          <p:nvPr/>
        </p:nvSpPr>
        <p:spPr>
          <a:xfrm>
            <a:off x="1907704" y="2915652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Pmin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860280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Precio</a:t>
            </a:r>
            <a:r>
              <a:rPr lang="en-US" sz="3600" dirty="0" smtClean="0"/>
              <a:t> </a:t>
            </a:r>
            <a:r>
              <a:rPr lang="en-US" sz="3600" dirty="0" err="1" smtClean="0"/>
              <a:t>máximo</a:t>
            </a:r>
            <a:r>
              <a:rPr lang="en-US" sz="3600" dirty="0" smtClean="0"/>
              <a:t> inferior al </a:t>
            </a:r>
            <a:r>
              <a:rPr lang="en-US" sz="3600" dirty="0" err="1" smtClean="0"/>
              <a:t>equilibrio</a:t>
            </a:r>
            <a:endParaRPr lang="en-US" sz="3600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2483768" y="2348880"/>
            <a:ext cx="0" cy="27363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2483768" y="5085184"/>
            <a:ext cx="48965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2915816" y="2636912"/>
            <a:ext cx="3000290" cy="208823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6192088" y="4221088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11" name="10 Marcador de contenido"/>
          <p:cNvSpPr txBox="1">
            <a:spLocks noGrp="1"/>
          </p:cNvSpPr>
          <p:nvPr>
            <p:ph sz="quarter" idx="1"/>
          </p:nvPr>
        </p:nvSpPr>
        <p:spPr>
          <a:xfrm>
            <a:off x="611560" y="1600200"/>
            <a:ext cx="18473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763688" y="245224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13" name="12 CuadroTexto"/>
          <p:cNvSpPr txBox="1"/>
          <p:nvPr/>
        </p:nvSpPr>
        <p:spPr>
          <a:xfrm>
            <a:off x="7092280" y="508518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3" name="2 CuadroTexto"/>
          <p:cNvSpPr txBox="1"/>
          <p:nvPr/>
        </p:nvSpPr>
        <p:spPr>
          <a:xfrm>
            <a:off x="827584" y="5868561"/>
            <a:ext cx="6336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solidFill>
                  <a:srgbClr val="0070C0"/>
                </a:solidFill>
              </a:rPr>
              <a:t>Demasiada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demanda</a:t>
            </a:r>
            <a:r>
              <a:rPr lang="en-US" sz="2400" dirty="0" smtClean="0">
                <a:solidFill>
                  <a:srgbClr val="0070C0"/>
                </a:solidFill>
              </a:rPr>
              <a:t>, </a:t>
            </a:r>
            <a:r>
              <a:rPr lang="en-US" sz="2400" dirty="0" err="1" smtClean="0">
                <a:solidFill>
                  <a:srgbClr val="0070C0"/>
                </a:solidFill>
              </a:rPr>
              <a:t>muy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poca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oferta</a:t>
            </a:r>
            <a:endParaRPr lang="en-US" sz="2400" dirty="0">
              <a:solidFill>
                <a:srgbClr val="0070C0"/>
              </a:solidFill>
            </a:endParaRPr>
          </a:p>
        </p:txBody>
      </p:sp>
      <p:cxnSp>
        <p:nvCxnSpPr>
          <p:cNvPr id="6" name="5 Conector recto"/>
          <p:cNvCxnSpPr/>
          <p:nvPr/>
        </p:nvCxnSpPr>
        <p:spPr>
          <a:xfrm flipV="1">
            <a:off x="3203848" y="2564904"/>
            <a:ext cx="2592288" cy="202551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CuadroTexto"/>
          <p:cNvSpPr txBox="1"/>
          <p:nvPr/>
        </p:nvSpPr>
        <p:spPr>
          <a:xfrm>
            <a:off x="5832048" y="2555612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</a:t>
            </a:r>
          </a:p>
        </p:txBody>
      </p:sp>
      <p:cxnSp>
        <p:nvCxnSpPr>
          <p:cNvPr id="15" name="14 Conector recto"/>
          <p:cNvCxnSpPr/>
          <p:nvPr/>
        </p:nvCxnSpPr>
        <p:spPr>
          <a:xfrm>
            <a:off x="4415961" y="3681028"/>
            <a:ext cx="12023" cy="1404156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 flipH="1">
            <a:off x="2483768" y="3645024"/>
            <a:ext cx="1932193" cy="0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>
            <a:off x="1763688" y="3429000"/>
            <a:ext cx="792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P</a:t>
            </a:r>
            <a:r>
              <a:rPr lang="en-US" sz="1050" dirty="0" smtClean="0"/>
              <a:t>D</a:t>
            </a:r>
            <a:r>
              <a:rPr lang="en-US" sz="1600" dirty="0" smtClean="0"/>
              <a:t>=P</a:t>
            </a:r>
            <a:r>
              <a:rPr lang="en-US" sz="1050" dirty="0" smtClean="0"/>
              <a:t>S</a:t>
            </a:r>
            <a:endParaRPr lang="en-US" sz="1050" dirty="0"/>
          </a:p>
        </p:txBody>
      </p:sp>
      <p:sp>
        <p:nvSpPr>
          <p:cNvPr id="20" name="19 CuadroTexto"/>
          <p:cNvSpPr txBox="1"/>
          <p:nvPr/>
        </p:nvSpPr>
        <p:spPr>
          <a:xfrm>
            <a:off x="3707904" y="5085184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r>
              <a:rPr lang="en-US" sz="1100" dirty="0" smtClean="0"/>
              <a:t>S                       </a:t>
            </a:r>
            <a:r>
              <a:rPr lang="en-US" dirty="0" smtClean="0"/>
              <a:t>Q</a:t>
            </a:r>
            <a:r>
              <a:rPr lang="en-US" sz="1200" dirty="0"/>
              <a:t>D</a:t>
            </a:r>
          </a:p>
        </p:txBody>
      </p:sp>
      <p:cxnSp>
        <p:nvCxnSpPr>
          <p:cNvPr id="17" name="16 Conector recto"/>
          <p:cNvCxnSpPr/>
          <p:nvPr/>
        </p:nvCxnSpPr>
        <p:spPr>
          <a:xfrm flipH="1">
            <a:off x="2483768" y="4149080"/>
            <a:ext cx="2592288" cy="0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5076056" y="4149080"/>
            <a:ext cx="0" cy="936104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>
            <a:off x="3779912" y="4149080"/>
            <a:ext cx="0" cy="936104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1 Cerrar llave"/>
          <p:cNvSpPr/>
          <p:nvPr/>
        </p:nvSpPr>
        <p:spPr>
          <a:xfrm rot="5400000">
            <a:off x="4340297" y="4853481"/>
            <a:ext cx="288032" cy="132750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22 CuadroTexto"/>
          <p:cNvSpPr txBox="1"/>
          <p:nvPr/>
        </p:nvSpPr>
        <p:spPr>
          <a:xfrm>
            <a:off x="3779912" y="5517232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Excess demand</a:t>
            </a:r>
            <a:endParaRPr lang="en-US" dirty="0"/>
          </a:p>
        </p:txBody>
      </p:sp>
      <p:sp>
        <p:nvSpPr>
          <p:cNvPr id="27" name="26 CuadroTexto"/>
          <p:cNvSpPr txBox="1"/>
          <p:nvPr/>
        </p:nvSpPr>
        <p:spPr>
          <a:xfrm>
            <a:off x="1835696" y="3995772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Pmax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493654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Aplicaciones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Problemas</a:t>
            </a:r>
            <a:r>
              <a:rPr lang="en-US" dirty="0" smtClean="0"/>
              <a:t> </a:t>
            </a:r>
            <a:r>
              <a:rPr lang="en-US" dirty="0" err="1" smtClean="0"/>
              <a:t>numéricos</a:t>
            </a:r>
            <a:r>
              <a:rPr lang="en-US" dirty="0" smtClean="0"/>
              <a:t>. Se </a:t>
            </a:r>
            <a:r>
              <a:rPr lang="en-US" dirty="0" err="1" smtClean="0"/>
              <a:t>trata</a:t>
            </a:r>
            <a:r>
              <a:rPr lang="en-US" dirty="0" smtClean="0"/>
              <a:t> de </a:t>
            </a:r>
            <a:r>
              <a:rPr lang="en-US" dirty="0" err="1" smtClean="0"/>
              <a:t>poner</a:t>
            </a:r>
            <a:r>
              <a:rPr lang="en-US" dirty="0" smtClean="0"/>
              <a:t> </a:t>
            </a:r>
            <a:r>
              <a:rPr lang="en-US" dirty="0" err="1" smtClean="0"/>
              <a:t>números</a:t>
            </a:r>
            <a:r>
              <a:rPr lang="en-US" dirty="0" smtClean="0"/>
              <a:t> a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gráficos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Sabemos</a:t>
            </a:r>
            <a:r>
              <a:rPr lang="en-US" dirty="0" smtClean="0"/>
              <a:t> que el </a:t>
            </a:r>
            <a:r>
              <a:rPr lang="en-US" dirty="0" err="1" smtClean="0"/>
              <a:t>equilibrio</a:t>
            </a:r>
            <a:r>
              <a:rPr lang="en-US" dirty="0" smtClean="0"/>
              <a:t> se produce </a:t>
            </a:r>
            <a:r>
              <a:rPr lang="en-US" dirty="0" err="1" smtClean="0"/>
              <a:t>en</a:t>
            </a:r>
            <a:r>
              <a:rPr lang="en-US" dirty="0" smtClean="0"/>
              <a:t> el </a:t>
            </a:r>
            <a:r>
              <a:rPr lang="en-US" dirty="0" err="1" smtClean="0"/>
              <a:t>punto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el que Q</a:t>
            </a:r>
            <a:r>
              <a:rPr lang="en-US" sz="1600" dirty="0" smtClean="0"/>
              <a:t>D</a:t>
            </a:r>
            <a:r>
              <a:rPr lang="en-US" dirty="0" smtClean="0"/>
              <a:t>=Q</a:t>
            </a:r>
            <a:r>
              <a:rPr lang="en-US" sz="1600" dirty="0"/>
              <a:t>O</a:t>
            </a:r>
            <a:r>
              <a:rPr lang="en-US" sz="2800" dirty="0" smtClean="0"/>
              <a:t> </a:t>
            </a:r>
          </a:p>
          <a:p>
            <a:r>
              <a:rPr lang="en-US" dirty="0" err="1" smtClean="0"/>
              <a:t>Supongamos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Q</a:t>
            </a:r>
            <a:r>
              <a:rPr lang="en-US" sz="1600" dirty="0" smtClean="0"/>
              <a:t>D</a:t>
            </a:r>
            <a:r>
              <a:rPr lang="en-US" dirty="0" smtClean="0"/>
              <a:t>=2000-250P                    </a:t>
            </a:r>
          </a:p>
          <a:p>
            <a:pPr lvl="1"/>
            <a:r>
              <a:rPr lang="en-US" dirty="0" smtClean="0"/>
              <a:t>Q</a:t>
            </a:r>
            <a:r>
              <a:rPr lang="en-US" sz="1600" dirty="0"/>
              <a:t>O</a:t>
            </a:r>
            <a:r>
              <a:rPr lang="en-US" dirty="0" smtClean="0"/>
              <a:t>=100+150P</a:t>
            </a:r>
          </a:p>
          <a:p>
            <a:pPr lvl="1"/>
            <a:endParaRPr lang="en-US" dirty="0"/>
          </a:p>
          <a:p>
            <a:r>
              <a:rPr lang="en-US" dirty="0" err="1" smtClean="0"/>
              <a:t>Obtener</a:t>
            </a:r>
            <a:r>
              <a:rPr lang="en-US" dirty="0" smtClean="0"/>
              <a:t> el </a:t>
            </a:r>
            <a:r>
              <a:rPr lang="en-US" dirty="0" err="1" smtClean="0"/>
              <a:t>precio</a:t>
            </a:r>
            <a:r>
              <a:rPr lang="en-US" dirty="0" smtClean="0"/>
              <a:t> y la </a:t>
            </a:r>
            <a:r>
              <a:rPr lang="en-US" dirty="0" err="1" smtClean="0"/>
              <a:t>cantidad</a:t>
            </a:r>
            <a:r>
              <a:rPr lang="en-US" dirty="0" smtClean="0"/>
              <a:t> de </a:t>
            </a:r>
            <a:r>
              <a:rPr lang="en-US" dirty="0" err="1" smtClean="0"/>
              <a:t>equilibrio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endParaRPr lang="en-US" sz="1600" dirty="0" smtClean="0"/>
          </a:p>
          <a:p>
            <a:endParaRPr lang="en-US" sz="1600" dirty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xmlns="" val="9195084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No hay </a:t>
            </a:r>
            <a:r>
              <a:rPr lang="en-US" sz="3600" dirty="0" err="1" smtClean="0"/>
              <a:t>por</a:t>
            </a:r>
            <a:r>
              <a:rPr lang="en-US" sz="3600" dirty="0" smtClean="0"/>
              <a:t> </a:t>
            </a:r>
            <a:r>
              <a:rPr lang="en-US" sz="3600" dirty="0" err="1" smtClean="0"/>
              <a:t>qué</a:t>
            </a:r>
            <a:r>
              <a:rPr lang="en-US" sz="3600" dirty="0" smtClean="0"/>
              <a:t> </a:t>
            </a:r>
            <a:r>
              <a:rPr lang="en-US" sz="3600" dirty="0" err="1" smtClean="0"/>
              <a:t>asustarse</a:t>
            </a:r>
            <a:r>
              <a:rPr lang="en-US" sz="3600" dirty="0" smtClean="0"/>
              <a:t>!!!, </a:t>
            </a:r>
            <a:r>
              <a:rPr lang="en-US" sz="3600" dirty="0" err="1" smtClean="0"/>
              <a:t>Es</a:t>
            </a:r>
            <a:r>
              <a:rPr lang="en-US" sz="3600" dirty="0" smtClean="0"/>
              <a:t> lo </a:t>
            </a:r>
            <a:r>
              <a:rPr lang="en-US" sz="3600" dirty="0" err="1" smtClean="0"/>
              <a:t>mismo</a:t>
            </a:r>
            <a:r>
              <a:rPr lang="en-US" sz="3600" dirty="0" smtClean="0"/>
              <a:t> que </a:t>
            </a:r>
            <a:r>
              <a:rPr lang="en-US" sz="3600" dirty="0" err="1" smtClean="0"/>
              <a:t>teníamos</a:t>
            </a:r>
            <a:r>
              <a:rPr lang="en-US" sz="3600" dirty="0" smtClean="0"/>
              <a:t> antes!</a:t>
            </a:r>
            <a:endParaRPr lang="en-U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¿</a:t>
            </a:r>
            <a:r>
              <a:rPr lang="en-US" dirty="0" err="1" smtClean="0"/>
              <a:t>Qué</a:t>
            </a:r>
            <a:r>
              <a:rPr lang="en-US" dirty="0" smtClean="0"/>
              <a:t> </a:t>
            </a:r>
            <a:r>
              <a:rPr lang="en-US" dirty="0" err="1" smtClean="0"/>
              <a:t>ocurre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el </a:t>
            </a:r>
            <a:r>
              <a:rPr lang="en-US" dirty="0" err="1" smtClean="0"/>
              <a:t>precio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4?</a:t>
            </a:r>
          </a:p>
          <a:p>
            <a:pPr marL="0" indent="0" algn="ctr">
              <a:buNone/>
            </a:pPr>
            <a:r>
              <a:rPr lang="en-US" dirty="0" smtClean="0"/>
              <a:t>Q</a:t>
            </a:r>
            <a:r>
              <a:rPr lang="en-US" sz="1600" dirty="0" smtClean="0"/>
              <a:t>D</a:t>
            </a:r>
            <a:r>
              <a:rPr lang="en-US" dirty="0" smtClean="0"/>
              <a:t>=2000-250*4=2000-1000=1000</a:t>
            </a:r>
          </a:p>
          <a:p>
            <a:pPr marL="0" indent="0" algn="ctr">
              <a:buNone/>
            </a:pPr>
            <a:r>
              <a:rPr lang="en-US" dirty="0" smtClean="0"/>
              <a:t>Q</a:t>
            </a:r>
            <a:r>
              <a:rPr lang="en-US" sz="1600" dirty="0"/>
              <a:t>O</a:t>
            </a:r>
            <a:r>
              <a:rPr lang="en-US" dirty="0" smtClean="0"/>
              <a:t>=100+150*4=100+600=700</a:t>
            </a:r>
          </a:p>
          <a:p>
            <a:endParaRPr lang="en-US" dirty="0"/>
          </a:p>
          <a:p>
            <a:r>
              <a:rPr lang="en-US" dirty="0" smtClean="0"/>
              <a:t>¿</a:t>
            </a:r>
            <a:r>
              <a:rPr lang="en-US" dirty="0" err="1" smtClean="0"/>
              <a:t>Qué</a:t>
            </a:r>
            <a:r>
              <a:rPr lang="en-US" dirty="0" smtClean="0"/>
              <a:t> </a:t>
            </a:r>
            <a:r>
              <a:rPr lang="en-US" dirty="0" err="1" smtClean="0"/>
              <a:t>ocurre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el </a:t>
            </a:r>
            <a:r>
              <a:rPr lang="en-US" dirty="0" err="1" smtClean="0"/>
              <a:t>precio</a:t>
            </a:r>
            <a:r>
              <a:rPr lang="en-US" dirty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5?</a:t>
            </a:r>
          </a:p>
          <a:p>
            <a:pPr marL="0" indent="0" algn="ctr">
              <a:buNone/>
            </a:pPr>
            <a:r>
              <a:rPr lang="en-US" dirty="0" smtClean="0"/>
              <a:t>Q</a:t>
            </a:r>
            <a:r>
              <a:rPr lang="en-US" sz="1600" dirty="0" smtClean="0"/>
              <a:t>D</a:t>
            </a:r>
            <a:r>
              <a:rPr lang="en-US" dirty="0" smtClean="0"/>
              <a:t>=2000-250*5=2000-1250=750</a:t>
            </a: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Q</a:t>
            </a:r>
            <a:r>
              <a:rPr lang="en-US" sz="1600" dirty="0"/>
              <a:t>O</a:t>
            </a:r>
            <a:r>
              <a:rPr lang="en-US" dirty="0" smtClean="0"/>
              <a:t>=100+150*5=100+750=850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734401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</a:t>
            </a:r>
            <a:r>
              <a:rPr lang="en-US" dirty="0" err="1" smtClean="0"/>
              <a:t>ecapitulación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Durante la </a:t>
            </a:r>
            <a:r>
              <a:rPr lang="en-US" dirty="0" err="1" smtClean="0"/>
              <a:t>última</a:t>
            </a:r>
            <a:r>
              <a:rPr lang="en-US" dirty="0" smtClean="0"/>
              <a:t> </a:t>
            </a:r>
            <a:r>
              <a:rPr lang="en-US" dirty="0" err="1" smtClean="0"/>
              <a:t>clase</a:t>
            </a:r>
            <a:r>
              <a:rPr lang="en-US" dirty="0" smtClean="0"/>
              <a:t> </a:t>
            </a:r>
            <a:r>
              <a:rPr lang="en-US" dirty="0" err="1" smtClean="0"/>
              <a:t>explicamos</a:t>
            </a:r>
            <a:r>
              <a:rPr lang="en-US" dirty="0" smtClean="0"/>
              <a:t> el </a:t>
            </a:r>
            <a:r>
              <a:rPr lang="en-US" dirty="0" err="1" smtClean="0"/>
              <a:t>comportamiento</a:t>
            </a:r>
            <a:r>
              <a:rPr lang="en-US" dirty="0" smtClean="0"/>
              <a:t> de </a:t>
            </a:r>
            <a:r>
              <a:rPr lang="en-US" dirty="0" err="1" smtClean="0"/>
              <a:t>consumidores</a:t>
            </a:r>
            <a:r>
              <a:rPr lang="en-US" dirty="0" smtClean="0"/>
              <a:t> y </a:t>
            </a:r>
            <a:r>
              <a:rPr lang="en-US" dirty="0" err="1" smtClean="0"/>
              <a:t>productores</a:t>
            </a:r>
            <a:r>
              <a:rPr lang="en-US" dirty="0" smtClean="0"/>
              <a:t> de forma </a:t>
            </a:r>
            <a:r>
              <a:rPr lang="en-US" dirty="0" err="1" smtClean="0"/>
              <a:t>separada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Aprendimos</a:t>
            </a:r>
            <a:r>
              <a:rPr lang="en-US" dirty="0" smtClean="0"/>
              <a:t> </a:t>
            </a:r>
            <a:r>
              <a:rPr lang="en-US" dirty="0" err="1" smtClean="0"/>
              <a:t>qué</a:t>
            </a:r>
            <a:r>
              <a:rPr lang="en-US" dirty="0" smtClean="0"/>
              <a:t> </a:t>
            </a:r>
            <a:r>
              <a:rPr lang="en-US" dirty="0" err="1" smtClean="0"/>
              <a:t>factores</a:t>
            </a:r>
            <a:r>
              <a:rPr lang="en-US" dirty="0" smtClean="0"/>
              <a:t> </a:t>
            </a:r>
            <a:r>
              <a:rPr lang="en-US" dirty="0" err="1" smtClean="0"/>
              <a:t>afectan</a:t>
            </a:r>
            <a:r>
              <a:rPr lang="en-US" dirty="0" smtClean="0"/>
              <a:t> a la </a:t>
            </a:r>
            <a:r>
              <a:rPr lang="en-US" dirty="0" err="1" smtClean="0"/>
              <a:t>cantidad</a:t>
            </a:r>
            <a:r>
              <a:rPr lang="en-US" dirty="0" smtClean="0"/>
              <a:t> que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consumidores</a:t>
            </a:r>
            <a:r>
              <a:rPr lang="en-US" dirty="0" smtClean="0"/>
              <a:t> </a:t>
            </a:r>
            <a:r>
              <a:rPr lang="en-US" dirty="0" err="1" smtClean="0"/>
              <a:t>están</a:t>
            </a:r>
            <a:r>
              <a:rPr lang="en-US" dirty="0" smtClean="0"/>
              <a:t> </a:t>
            </a:r>
            <a:r>
              <a:rPr lang="en-US" dirty="0" err="1" smtClean="0"/>
              <a:t>dispuestos</a:t>
            </a:r>
            <a:r>
              <a:rPr lang="en-US" dirty="0" smtClean="0"/>
              <a:t> a </a:t>
            </a:r>
            <a:r>
              <a:rPr lang="en-US" dirty="0" err="1" smtClean="0"/>
              <a:t>comprar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Precio</a:t>
            </a:r>
            <a:endParaRPr lang="en-US" dirty="0" smtClean="0"/>
          </a:p>
          <a:p>
            <a:pPr lvl="1"/>
            <a:r>
              <a:rPr lang="en-US" dirty="0" err="1" smtClean="0"/>
              <a:t>Otros</a:t>
            </a:r>
            <a:r>
              <a:rPr lang="en-US" dirty="0" smtClean="0"/>
              <a:t>: P. </a:t>
            </a:r>
            <a:r>
              <a:rPr lang="en-US" dirty="0" err="1" smtClean="0"/>
              <a:t>complementarios</a:t>
            </a:r>
            <a:r>
              <a:rPr lang="en-US" dirty="0" smtClean="0"/>
              <a:t>, P </a:t>
            </a:r>
            <a:r>
              <a:rPr lang="en-US" dirty="0" err="1" smtClean="0"/>
              <a:t>sustitutivos</a:t>
            </a:r>
            <a:r>
              <a:rPr lang="en-US" dirty="0" smtClean="0"/>
              <a:t>, </a:t>
            </a:r>
            <a:r>
              <a:rPr lang="en-US" dirty="0" err="1" smtClean="0"/>
              <a:t>Renta</a:t>
            </a:r>
            <a:r>
              <a:rPr lang="en-US" dirty="0" smtClean="0"/>
              <a:t>,…</a:t>
            </a:r>
          </a:p>
          <a:p>
            <a:r>
              <a:rPr lang="en-US" dirty="0" err="1" smtClean="0"/>
              <a:t>Aprendimos</a:t>
            </a:r>
            <a:r>
              <a:rPr lang="en-US" dirty="0" smtClean="0"/>
              <a:t> </a:t>
            </a:r>
            <a:r>
              <a:rPr lang="en-US" dirty="0" err="1" smtClean="0"/>
              <a:t>qué</a:t>
            </a:r>
            <a:r>
              <a:rPr lang="en-US" dirty="0" smtClean="0"/>
              <a:t> </a:t>
            </a:r>
            <a:r>
              <a:rPr lang="en-US" dirty="0" err="1" smtClean="0"/>
              <a:t>factores</a:t>
            </a:r>
            <a:r>
              <a:rPr lang="en-US" dirty="0" smtClean="0"/>
              <a:t> </a:t>
            </a:r>
            <a:r>
              <a:rPr lang="en-US" dirty="0" err="1" smtClean="0"/>
              <a:t>afectan</a:t>
            </a:r>
            <a:r>
              <a:rPr lang="en-US" dirty="0" smtClean="0"/>
              <a:t> a la </a:t>
            </a:r>
            <a:r>
              <a:rPr lang="en-US" dirty="0" err="1" smtClean="0"/>
              <a:t>cantidad</a:t>
            </a:r>
            <a:r>
              <a:rPr lang="en-US" dirty="0" smtClean="0"/>
              <a:t> que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productores</a:t>
            </a:r>
            <a:r>
              <a:rPr lang="en-US" dirty="0" smtClean="0"/>
              <a:t> </a:t>
            </a:r>
            <a:r>
              <a:rPr lang="en-US" dirty="0" err="1" smtClean="0"/>
              <a:t>están</a:t>
            </a:r>
            <a:r>
              <a:rPr lang="en-US" dirty="0" smtClean="0"/>
              <a:t> </a:t>
            </a:r>
            <a:r>
              <a:rPr lang="en-US" dirty="0" err="1" smtClean="0"/>
              <a:t>dispuestos</a:t>
            </a:r>
            <a:r>
              <a:rPr lang="en-US" dirty="0" smtClean="0"/>
              <a:t> a </a:t>
            </a:r>
            <a:r>
              <a:rPr lang="en-US" dirty="0" err="1" smtClean="0"/>
              <a:t>producir</a:t>
            </a:r>
            <a:r>
              <a:rPr lang="en-US" dirty="0" smtClean="0"/>
              <a:t>. </a:t>
            </a:r>
          </a:p>
          <a:p>
            <a:pPr lvl="1"/>
            <a:r>
              <a:rPr lang="en-US" dirty="0" err="1" smtClean="0"/>
              <a:t>Precio</a:t>
            </a:r>
            <a:endParaRPr lang="en-US" dirty="0" smtClean="0"/>
          </a:p>
          <a:p>
            <a:pPr lvl="1"/>
            <a:r>
              <a:rPr lang="en-US" dirty="0" err="1" smtClean="0"/>
              <a:t>Otros</a:t>
            </a:r>
            <a:r>
              <a:rPr lang="en-US" dirty="0" smtClean="0"/>
              <a:t>: </a:t>
            </a:r>
            <a:r>
              <a:rPr lang="en-US" dirty="0" err="1" smtClean="0"/>
              <a:t>Costes</a:t>
            </a:r>
            <a:r>
              <a:rPr lang="en-US" dirty="0" smtClean="0"/>
              <a:t>, </a:t>
            </a:r>
            <a:r>
              <a:rPr lang="en-US" dirty="0" err="1" smtClean="0"/>
              <a:t>regulación</a:t>
            </a:r>
            <a:r>
              <a:rPr lang="en-US" dirty="0" smtClean="0"/>
              <a:t>,…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30304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¡</a:t>
            </a:r>
            <a:r>
              <a:rPr lang="en-US" sz="3600" dirty="0" err="1" smtClean="0"/>
              <a:t>Igual</a:t>
            </a:r>
            <a:r>
              <a:rPr lang="en-US" sz="3600" dirty="0" smtClean="0"/>
              <a:t> que antes!</a:t>
            </a:r>
            <a:endParaRPr lang="en-US" sz="3600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2483768" y="2348880"/>
            <a:ext cx="0" cy="27363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2483768" y="5085184"/>
            <a:ext cx="48965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3131840" y="2780928"/>
            <a:ext cx="3024336" cy="18722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6192088" y="4221088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11" name="10 Marcador de contenido"/>
          <p:cNvSpPr txBox="1">
            <a:spLocks noGrp="1"/>
          </p:cNvSpPr>
          <p:nvPr>
            <p:ph sz="quarter" idx="1"/>
          </p:nvPr>
        </p:nvSpPr>
        <p:spPr>
          <a:xfrm>
            <a:off x="611560" y="1600200"/>
            <a:ext cx="18473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763688" y="249289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13" name="12 CuadroTexto"/>
          <p:cNvSpPr txBox="1"/>
          <p:nvPr/>
        </p:nvSpPr>
        <p:spPr>
          <a:xfrm>
            <a:off x="7092280" y="508518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3" name="2 CuadroTexto"/>
          <p:cNvSpPr txBox="1"/>
          <p:nvPr/>
        </p:nvSpPr>
        <p:spPr>
          <a:xfrm>
            <a:off x="827584" y="5868561"/>
            <a:ext cx="6336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solidFill>
                  <a:srgbClr val="0070C0"/>
                </a:solidFill>
              </a:rPr>
              <a:t>Demasiada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oferta</a:t>
            </a:r>
            <a:r>
              <a:rPr lang="en-US" sz="2400" dirty="0" smtClean="0">
                <a:solidFill>
                  <a:srgbClr val="0070C0"/>
                </a:solidFill>
              </a:rPr>
              <a:t>, </a:t>
            </a:r>
            <a:r>
              <a:rPr lang="en-US" sz="2400" dirty="0" err="1" smtClean="0">
                <a:solidFill>
                  <a:srgbClr val="0070C0"/>
                </a:solidFill>
              </a:rPr>
              <a:t>poca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demanda</a:t>
            </a:r>
            <a:endParaRPr lang="en-US" sz="2400" dirty="0">
              <a:solidFill>
                <a:srgbClr val="0070C0"/>
              </a:solidFill>
            </a:endParaRPr>
          </a:p>
        </p:txBody>
      </p:sp>
      <p:cxnSp>
        <p:nvCxnSpPr>
          <p:cNvPr id="6" name="5 Conector recto"/>
          <p:cNvCxnSpPr/>
          <p:nvPr/>
        </p:nvCxnSpPr>
        <p:spPr>
          <a:xfrm flipV="1">
            <a:off x="3203848" y="2564904"/>
            <a:ext cx="2592288" cy="202551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CuadroTexto"/>
          <p:cNvSpPr txBox="1"/>
          <p:nvPr/>
        </p:nvSpPr>
        <p:spPr>
          <a:xfrm>
            <a:off x="5832048" y="2555612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</a:t>
            </a:r>
          </a:p>
        </p:txBody>
      </p:sp>
      <p:cxnSp>
        <p:nvCxnSpPr>
          <p:cNvPr id="15" name="14 Conector recto"/>
          <p:cNvCxnSpPr/>
          <p:nvPr/>
        </p:nvCxnSpPr>
        <p:spPr>
          <a:xfrm>
            <a:off x="4499992" y="3577662"/>
            <a:ext cx="0" cy="1507522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 flipH="1">
            <a:off x="2483768" y="3577662"/>
            <a:ext cx="2016224" cy="0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>
            <a:off x="1763688" y="3429000"/>
            <a:ext cx="792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P</a:t>
            </a:r>
            <a:r>
              <a:rPr lang="en-US" sz="1050" dirty="0" smtClean="0"/>
              <a:t>D</a:t>
            </a:r>
            <a:r>
              <a:rPr lang="en-US" sz="1600" dirty="0" smtClean="0"/>
              <a:t>=P</a:t>
            </a:r>
            <a:r>
              <a:rPr lang="en-US" sz="1050" dirty="0"/>
              <a:t>O</a:t>
            </a:r>
          </a:p>
        </p:txBody>
      </p:sp>
      <p:sp>
        <p:nvSpPr>
          <p:cNvPr id="20" name="19 CuadroTexto"/>
          <p:cNvSpPr txBox="1"/>
          <p:nvPr/>
        </p:nvSpPr>
        <p:spPr>
          <a:xfrm>
            <a:off x="3707904" y="5085184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r>
              <a:rPr lang="en-US" sz="1100" dirty="0" smtClean="0"/>
              <a:t>D                       </a:t>
            </a:r>
            <a:r>
              <a:rPr lang="en-US" dirty="0" err="1" smtClean="0"/>
              <a:t>Q</a:t>
            </a:r>
            <a:r>
              <a:rPr lang="en-US" sz="1200" dirty="0" err="1"/>
              <a:t>o</a:t>
            </a:r>
            <a:endParaRPr lang="en-US" sz="1200" dirty="0"/>
          </a:p>
        </p:txBody>
      </p:sp>
      <p:cxnSp>
        <p:nvCxnSpPr>
          <p:cNvPr id="17" name="16 Conector recto"/>
          <p:cNvCxnSpPr/>
          <p:nvPr/>
        </p:nvCxnSpPr>
        <p:spPr>
          <a:xfrm flipH="1">
            <a:off x="2483768" y="3140968"/>
            <a:ext cx="2592288" cy="0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5076056" y="3140968"/>
            <a:ext cx="0" cy="1944216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>
            <a:off x="3779912" y="3140968"/>
            <a:ext cx="0" cy="1944216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1 Cerrar llave"/>
          <p:cNvSpPr/>
          <p:nvPr/>
        </p:nvSpPr>
        <p:spPr>
          <a:xfrm rot="5400000">
            <a:off x="4340297" y="4853481"/>
            <a:ext cx="288032" cy="132750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22 CuadroTexto"/>
          <p:cNvSpPr txBox="1"/>
          <p:nvPr/>
        </p:nvSpPr>
        <p:spPr>
          <a:xfrm>
            <a:off x="3779912" y="5517232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Exceso</a:t>
            </a:r>
            <a:r>
              <a:rPr lang="en-US" dirty="0" smtClean="0"/>
              <a:t> de </a:t>
            </a:r>
            <a:r>
              <a:rPr lang="en-US" dirty="0" err="1" smtClean="0"/>
              <a:t>oferta</a:t>
            </a:r>
            <a:endParaRPr lang="en-US" dirty="0"/>
          </a:p>
        </p:txBody>
      </p:sp>
      <p:sp>
        <p:nvSpPr>
          <p:cNvPr id="24" name="23 CuadroTexto"/>
          <p:cNvSpPr txBox="1"/>
          <p:nvPr/>
        </p:nvSpPr>
        <p:spPr>
          <a:xfrm>
            <a:off x="1907704" y="2915652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xmlns="" val="16617846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¡</a:t>
            </a:r>
            <a:r>
              <a:rPr lang="en-US" sz="3600" dirty="0" err="1" smtClean="0"/>
              <a:t>Igual</a:t>
            </a:r>
            <a:r>
              <a:rPr lang="en-US" sz="3600" dirty="0" smtClean="0"/>
              <a:t> que antes!</a:t>
            </a:r>
            <a:endParaRPr lang="en-US" sz="3600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2483768" y="2348880"/>
            <a:ext cx="0" cy="27363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2483768" y="5085184"/>
            <a:ext cx="48965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2915816" y="2636912"/>
            <a:ext cx="3000290" cy="208823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6192088" y="4221088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11" name="10 Marcador de contenido"/>
          <p:cNvSpPr txBox="1">
            <a:spLocks noGrp="1"/>
          </p:cNvSpPr>
          <p:nvPr>
            <p:ph sz="quarter" idx="1"/>
          </p:nvPr>
        </p:nvSpPr>
        <p:spPr>
          <a:xfrm>
            <a:off x="611560" y="1600200"/>
            <a:ext cx="18473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763688" y="245224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13" name="12 CuadroTexto"/>
          <p:cNvSpPr txBox="1"/>
          <p:nvPr/>
        </p:nvSpPr>
        <p:spPr>
          <a:xfrm>
            <a:off x="7092280" y="508518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3" name="2 CuadroTexto"/>
          <p:cNvSpPr txBox="1"/>
          <p:nvPr/>
        </p:nvSpPr>
        <p:spPr>
          <a:xfrm>
            <a:off x="827584" y="5868561"/>
            <a:ext cx="6336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solidFill>
                  <a:srgbClr val="0070C0"/>
                </a:solidFill>
              </a:rPr>
              <a:t>Demasiada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demanda</a:t>
            </a:r>
            <a:r>
              <a:rPr lang="en-US" sz="2400" dirty="0" smtClean="0">
                <a:solidFill>
                  <a:srgbClr val="0070C0"/>
                </a:solidFill>
              </a:rPr>
              <a:t>, </a:t>
            </a:r>
            <a:r>
              <a:rPr lang="en-US" sz="2400" dirty="0" err="1" smtClean="0">
                <a:solidFill>
                  <a:srgbClr val="0070C0"/>
                </a:solidFill>
              </a:rPr>
              <a:t>poca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oferta</a:t>
            </a:r>
            <a:r>
              <a:rPr lang="en-US" sz="2400" dirty="0" smtClean="0">
                <a:solidFill>
                  <a:srgbClr val="0070C0"/>
                </a:solidFill>
              </a:rPr>
              <a:t>. </a:t>
            </a:r>
            <a:endParaRPr lang="en-US" sz="2400" dirty="0">
              <a:solidFill>
                <a:srgbClr val="0070C0"/>
              </a:solidFill>
            </a:endParaRPr>
          </a:p>
        </p:txBody>
      </p:sp>
      <p:cxnSp>
        <p:nvCxnSpPr>
          <p:cNvPr id="6" name="5 Conector recto"/>
          <p:cNvCxnSpPr/>
          <p:nvPr/>
        </p:nvCxnSpPr>
        <p:spPr>
          <a:xfrm flipV="1">
            <a:off x="3203848" y="2564904"/>
            <a:ext cx="2592288" cy="202551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CuadroTexto"/>
          <p:cNvSpPr txBox="1"/>
          <p:nvPr/>
        </p:nvSpPr>
        <p:spPr>
          <a:xfrm>
            <a:off x="5832048" y="2555612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</a:t>
            </a:r>
          </a:p>
        </p:txBody>
      </p:sp>
      <p:cxnSp>
        <p:nvCxnSpPr>
          <p:cNvPr id="15" name="14 Conector recto"/>
          <p:cNvCxnSpPr/>
          <p:nvPr/>
        </p:nvCxnSpPr>
        <p:spPr>
          <a:xfrm>
            <a:off x="4415961" y="3681028"/>
            <a:ext cx="12023" cy="1404156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 flipH="1">
            <a:off x="2483768" y="3645024"/>
            <a:ext cx="1932193" cy="0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>
            <a:off x="1763688" y="3429000"/>
            <a:ext cx="792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P</a:t>
            </a:r>
            <a:r>
              <a:rPr lang="en-US" sz="1050" dirty="0" smtClean="0"/>
              <a:t>D</a:t>
            </a:r>
            <a:r>
              <a:rPr lang="en-US" sz="1600" dirty="0" smtClean="0"/>
              <a:t>=P</a:t>
            </a:r>
            <a:r>
              <a:rPr lang="en-US" sz="1050" dirty="0"/>
              <a:t>O</a:t>
            </a:r>
          </a:p>
        </p:txBody>
      </p:sp>
      <p:sp>
        <p:nvSpPr>
          <p:cNvPr id="20" name="19 CuadroTexto"/>
          <p:cNvSpPr txBox="1"/>
          <p:nvPr/>
        </p:nvSpPr>
        <p:spPr>
          <a:xfrm>
            <a:off x="3707904" y="5085184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r>
              <a:rPr lang="en-US" sz="1100" dirty="0"/>
              <a:t>O</a:t>
            </a:r>
            <a:r>
              <a:rPr lang="en-US" sz="1100" dirty="0" smtClean="0"/>
              <a:t>                       </a:t>
            </a:r>
            <a:r>
              <a:rPr lang="en-US" dirty="0" smtClean="0"/>
              <a:t>Q</a:t>
            </a:r>
            <a:r>
              <a:rPr lang="en-US" sz="1200" dirty="0"/>
              <a:t>D</a:t>
            </a:r>
          </a:p>
        </p:txBody>
      </p:sp>
      <p:cxnSp>
        <p:nvCxnSpPr>
          <p:cNvPr id="17" name="16 Conector recto"/>
          <p:cNvCxnSpPr/>
          <p:nvPr/>
        </p:nvCxnSpPr>
        <p:spPr>
          <a:xfrm flipH="1">
            <a:off x="2483768" y="4149080"/>
            <a:ext cx="2592288" cy="0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5076056" y="4149080"/>
            <a:ext cx="0" cy="936104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>
            <a:off x="3779912" y="4149080"/>
            <a:ext cx="0" cy="936104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1 Cerrar llave"/>
          <p:cNvSpPr/>
          <p:nvPr/>
        </p:nvSpPr>
        <p:spPr>
          <a:xfrm rot="5400000">
            <a:off x="4340297" y="4853481"/>
            <a:ext cx="288032" cy="132750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22 CuadroTexto"/>
          <p:cNvSpPr txBox="1"/>
          <p:nvPr/>
        </p:nvSpPr>
        <p:spPr>
          <a:xfrm>
            <a:off x="3419872" y="5517232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Exceso</a:t>
            </a:r>
            <a:r>
              <a:rPr lang="en-US" dirty="0" smtClean="0"/>
              <a:t> de </a:t>
            </a:r>
            <a:r>
              <a:rPr lang="en-US" dirty="0" err="1" smtClean="0"/>
              <a:t>demanda</a:t>
            </a:r>
            <a:endParaRPr lang="en-US" dirty="0"/>
          </a:p>
        </p:txBody>
      </p:sp>
      <p:sp>
        <p:nvSpPr>
          <p:cNvPr id="27" name="26 CuadroTexto"/>
          <p:cNvSpPr txBox="1"/>
          <p:nvPr/>
        </p:nvSpPr>
        <p:spPr>
          <a:xfrm>
            <a:off x="1835696" y="3995772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xmlns="" val="11814581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¿</a:t>
            </a:r>
            <a:r>
              <a:rPr lang="en-US" sz="3600" dirty="0" err="1" smtClean="0"/>
              <a:t>Dónde</a:t>
            </a:r>
            <a:r>
              <a:rPr lang="en-US" sz="3600" dirty="0" smtClean="0"/>
              <a:t> </a:t>
            </a:r>
            <a:r>
              <a:rPr lang="en-US" sz="3600" dirty="0" err="1" smtClean="0"/>
              <a:t>está</a:t>
            </a:r>
            <a:r>
              <a:rPr lang="en-US" sz="3600" dirty="0" smtClean="0"/>
              <a:t> el </a:t>
            </a:r>
            <a:r>
              <a:rPr lang="en-US" sz="3600" dirty="0" err="1" smtClean="0"/>
              <a:t>equilibrio</a:t>
            </a:r>
            <a:r>
              <a:rPr lang="en-US" sz="3600" dirty="0" smtClean="0"/>
              <a:t>?</a:t>
            </a:r>
            <a:endParaRPr lang="en-US" sz="3600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2483768" y="2348880"/>
            <a:ext cx="0" cy="27363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2483768" y="5085184"/>
            <a:ext cx="48965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2915816" y="2636912"/>
            <a:ext cx="3000290" cy="208823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6192088" y="4221088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11" name="10 Marcador de contenido"/>
          <p:cNvSpPr txBox="1">
            <a:spLocks noGrp="1"/>
          </p:cNvSpPr>
          <p:nvPr>
            <p:ph sz="quarter" idx="1"/>
          </p:nvPr>
        </p:nvSpPr>
        <p:spPr>
          <a:xfrm>
            <a:off x="611560" y="1600200"/>
            <a:ext cx="18473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763688" y="2521695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13" name="12 CuadroTexto"/>
          <p:cNvSpPr txBox="1"/>
          <p:nvPr/>
        </p:nvSpPr>
        <p:spPr>
          <a:xfrm>
            <a:off x="7092280" y="508518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3" name="2 CuadroTexto"/>
          <p:cNvSpPr txBox="1"/>
          <p:nvPr/>
        </p:nvSpPr>
        <p:spPr>
          <a:xfrm>
            <a:off x="827584" y="5868561"/>
            <a:ext cx="6336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</a:rPr>
              <a:t>El </a:t>
            </a:r>
            <a:r>
              <a:rPr lang="en-US" sz="2400" dirty="0" err="1" smtClean="0">
                <a:solidFill>
                  <a:srgbClr val="0070C0"/>
                </a:solidFill>
              </a:rPr>
              <a:t>precio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estára</a:t>
            </a:r>
            <a:r>
              <a:rPr lang="en-US" sz="2400" dirty="0" smtClean="0">
                <a:solidFill>
                  <a:srgbClr val="0070C0"/>
                </a:solidFill>
              </a:rPr>
              <a:t> entre 4 y 5</a:t>
            </a:r>
            <a:endParaRPr lang="en-US" sz="2400" dirty="0">
              <a:solidFill>
                <a:srgbClr val="0070C0"/>
              </a:solidFill>
            </a:endParaRPr>
          </a:p>
        </p:txBody>
      </p:sp>
      <p:cxnSp>
        <p:nvCxnSpPr>
          <p:cNvPr id="6" name="5 Conector recto"/>
          <p:cNvCxnSpPr/>
          <p:nvPr/>
        </p:nvCxnSpPr>
        <p:spPr>
          <a:xfrm flipV="1">
            <a:off x="3203848" y="2564904"/>
            <a:ext cx="2592288" cy="202551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CuadroTexto"/>
          <p:cNvSpPr txBox="1"/>
          <p:nvPr/>
        </p:nvSpPr>
        <p:spPr>
          <a:xfrm>
            <a:off x="5832048" y="2555612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</a:t>
            </a:r>
          </a:p>
        </p:txBody>
      </p:sp>
      <p:cxnSp>
        <p:nvCxnSpPr>
          <p:cNvPr id="15" name="14 Conector recto"/>
          <p:cNvCxnSpPr/>
          <p:nvPr/>
        </p:nvCxnSpPr>
        <p:spPr>
          <a:xfrm>
            <a:off x="4415961" y="3681028"/>
            <a:ext cx="12023" cy="1404156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 flipH="1">
            <a:off x="2483768" y="3645024"/>
            <a:ext cx="1932193" cy="0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>
            <a:off x="1763688" y="3429000"/>
            <a:ext cx="792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P</a:t>
            </a:r>
            <a:r>
              <a:rPr lang="en-US" sz="1050" dirty="0" smtClean="0"/>
              <a:t>D</a:t>
            </a:r>
            <a:r>
              <a:rPr lang="en-US" sz="1600" dirty="0" smtClean="0"/>
              <a:t>=P</a:t>
            </a:r>
            <a:r>
              <a:rPr lang="en-US" sz="1050" dirty="0" smtClean="0"/>
              <a:t>S</a:t>
            </a:r>
            <a:endParaRPr lang="en-US" sz="1050" dirty="0"/>
          </a:p>
        </p:txBody>
      </p:sp>
      <p:cxnSp>
        <p:nvCxnSpPr>
          <p:cNvPr id="17" name="16 Conector recto"/>
          <p:cNvCxnSpPr/>
          <p:nvPr/>
        </p:nvCxnSpPr>
        <p:spPr>
          <a:xfrm flipH="1">
            <a:off x="2483768" y="4149080"/>
            <a:ext cx="2592288" cy="0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5076056" y="4149080"/>
            <a:ext cx="0" cy="936104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>
            <a:off x="3779912" y="4149080"/>
            <a:ext cx="0" cy="936104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22 CuadroTexto"/>
          <p:cNvSpPr txBox="1"/>
          <p:nvPr/>
        </p:nvSpPr>
        <p:spPr>
          <a:xfrm>
            <a:off x="3419872" y="4211796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Exceso</a:t>
            </a:r>
            <a:r>
              <a:rPr lang="en-US" dirty="0" smtClean="0"/>
              <a:t> de </a:t>
            </a:r>
            <a:r>
              <a:rPr lang="en-US" dirty="0" err="1" smtClean="0"/>
              <a:t>demanda</a:t>
            </a:r>
            <a:endParaRPr lang="en-US" dirty="0"/>
          </a:p>
        </p:txBody>
      </p:sp>
      <p:sp>
        <p:nvSpPr>
          <p:cNvPr id="27" name="26 CuadroTexto"/>
          <p:cNvSpPr txBox="1"/>
          <p:nvPr/>
        </p:nvSpPr>
        <p:spPr>
          <a:xfrm>
            <a:off x="2123728" y="3995772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4" name="23 CuadroTexto"/>
          <p:cNvSpPr txBox="1"/>
          <p:nvPr/>
        </p:nvSpPr>
        <p:spPr>
          <a:xfrm>
            <a:off x="2051720" y="2915652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</a:t>
            </a:r>
          </a:p>
        </p:txBody>
      </p:sp>
      <p:cxnSp>
        <p:nvCxnSpPr>
          <p:cNvPr id="25" name="24 Conector recto"/>
          <p:cNvCxnSpPr/>
          <p:nvPr/>
        </p:nvCxnSpPr>
        <p:spPr>
          <a:xfrm flipH="1">
            <a:off x="2555776" y="3068960"/>
            <a:ext cx="2592288" cy="0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CuadroTexto"/>
          <p:cNvSpPr txBox="1"/>
          <p:nvPr/>
        </p:nvSpPr>
        <p:spPr>
          <a:xfrm>
            <a:off x="3491880" y="2627620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Exceso</a:t>
            </a:r>
            <a:r>
              <a:rPr lang="en-US" dirty="0" smtClean="0"/>
              <a:t> de </a:t>
            </a:r>
            <a:r>
              <a:rPr lang="en-US" dirty="0" err="1" smtClean="0"/>
              <a:t>oferta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814581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¿</a:t>
            </a:r>
            <a:r>
              <a:rPr lang="en-US" dirty="0" err="1" smtClean="0"/>
              <a:t>Cómo</a:t>
            </a:r>
            <a:r>
              <a:rPr lang="en-US" dirty="0" smtClean="0"/>
              <a:t> resolver </a:t>
            </a:r>
            <a:r>
              <a:rPr lang="en-US" dirty="0" err="1" smtClean="0"/>
              <a:t>problemas</a:t>
            </a:r>
            <a:r>
              <a:rPr lang="en-US" dirty="0" smtClean="0"/>
              <a:t> </a:t>
            </a:r>
            <a:r>
              <a:rPr lang="en-US" dirty="0" err="1" smtClean="0"/>
              <a:t>numéricos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1. </a:t>
            </a:r>
            <a:r>
              <a:rPr lang="en-US" dirty="0" err="1" smtClean="0"/>
              <a:t>Condición</a:t>
            </a:r>
            <a:r>
              <a:rPr lang="en-US" dirty="0" smtClean="0"/>
              <a:t> de </a:t>
            </a:r>
            <a:r>
              <a:rPr lang="en-US" dirty="0" err="1" smtClean="0"/>
              <a:t>equilibrio</a:t>
            </a:r>
            <a:r>
              <a:rPr lang="en-US" dirty="0" smtClean="0"/>
              <a:t>:</a:t>
            </a:r>
          </a:p>
          <a:p>
            <a:pPr marL="0" indent="0" algn="ctr">
              <a:buNone/>
            </a:pPr>
            <a:r>
              <a:rPr lang="en-US" dirty="0" smtClean="0"/>
              <a:t>Q</a:t>
            </a:r>
            <a:r>
              <a:rPr lang="en-US" sz="1600" dirty="0" smtClean="0"/>
              <a:t>D</a:t>
            </a:r>
            <a:r>
              <a:rPr lang="en-US" dirty="0" smtClean="0"/>
              <a:t>=Q</a:t>
            </a:r>
            <a:r>
              <a:rPr lang="en-US" sz="1600" dirty="0" smtClean="0"/>
              <a:t>S</a:t>
            </a:r>
          </a:p>
          <a:p>
            <a:pPr marL="0" indent="0" algn="ctr">
              <a:buNone/>
            </a:pPr>
            <a:endParaRPr lang="en-US" sz="1600" dirty="0"/>
          </a:p>
          <a:p>
            <a:r>
              <a:rPr lang="en-US" dirty="0" smtClean="0"/>
              <a:t>2. </a:t>
            </a:r>
            <a:r>
              <a:rPr lang="en-US" dirty="0" err="1" smtClean="0"/>
              <a:t>Sustituir</a:t>
            </a:r>
            <a:r>
              <a:rPr lang="en-US" dirty="0" smtClean="0"/>
              <a:t> Q</a:t>
            </a:r>
            <a:r>
              <a:rPr lang="en-US" sz="1800" dirty="0" smtClean="0"/>
              <a:t>S</a:t>
            </a:r>
            <a:r>
              <a:rPr lang="en-US" dirty="0" smtClean="0"/>
              <a:t> and Q</a:t>
            </a:r>
            <a:r>
              <a:rPr lang="en-US" sz="1800" dirty="0" smtClean="0"/>
              <a:t>D</a:t>
            </a:r>
            <a:r>
              <a:rPr lang="en-US" dirty="0" smtClean="0"/>
              <a:t> on equilibrium conditions:</a:t>
            </a:r>
          </a:p>
          <a:p>
            <a:pPr marL="0" indent="0" algn="ctr">
              <a:buNone/>
            </a:pPr>
            <a:r>
              <a:rPr lang="en-US" dirty="0" smtClean="0"/>
              <a:t>2000-250P=100+150P</a:t>
            </a:r>
          </a:p>
          <a:p>
            <a:r>
              <a:rPr lang="en-US" dirty="0" smtClean="0"/>
              <a:t>3. </a:t>
            </a:r>
            <a:r>
              <a:rPr lang="en-US" dirty="0" err="1" smtClean="0"/>
              <a:t>Despejar</a:t>
            </a:r>
            <a:r>
              <a:rPr lang="en-US" dirty="0" smtClean="0"/>
              <a:t> P</a:t>
            </a:r>
          </a:p>
          <a:p>
            <a:pPr marL="0" indent="0" algn="ctr">
              <a:buNone/>
            </a:pPr>
            <a:r>
              <a:rPr lang="en-US" dirty="0" smtClean="0"/>
              <a:t>P=4,75</a:t>
            </a:r>
          </a:p>
          <a:p>
            <a:r>
              <a:rPr lang="en-US" dirty="0" smtClean="0"/>
              <a:t>4. </a:t>
            </a:r>
            <a:r>
              <a:rPr lang="en-US" dirty="0" err="1" smtClean="0"/>
              <a:t>Sustituir</a:t>
            </a:r>
            <a:r>
              <a:rPr lang="en-US" dirty="0" smtClean="0"/>
              <a:t> P </a:t>
            </a:r>
            <a:r>
              <a:rPr lang="en-US" dirty="0" err="1" smtClean="0"/>
              <a:t>en</a:t>
            </a:r>
            <a:r>
              <a:rPr lang="en-US" dirty="0" smtClean="0"/>
              <a:t> la </a:t>
            </a:r>
            <a:r>
              <a:rPr lang="en-US" dirty="0" err="1" smtClean="0"/>
              <a:t>demanda</a:t>
            </a:r>
            <a:r>
              <a:rPr lang="en-US" dirty="0" smtClean="0"/>
              <a:t> o </a:t>
            </a:r>
            <a:r>
              <a:rPr lang="en-US" dirty="0" err="1" smtClean="0"/>
              <a:t>en</a:t>
            </a:r>
            <a:r>
              <a:rPr lang="en-US" dirty="0" smtClean="0"/>
              <a:t> la </a:t>
            </a:r>
            <a:r>
              <a:rPr lang="en-US" dirty="0" err="1" smtClean="0"/>
              <a:t>oferta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Q</a:t>
            </a:r>
            <a:r>
              <a:rPr lang="en-US" sz="1600" dirty="0" smtClean="0"/>
              <a:t>D</a:t>
            </a:r>
            <a:r>
              <a:rPr lang="en-US" dirty="0" smtClean="0"/>
              <a:t>=2000-250*4,75=812,5</a:t>
            </a:r>
          </a:p>
        </p:txBody>
      </p:sp>
    </p:spTree>
    <p:extLst>
      <p:ext uri="{BB962C8B-B14F-4D97-AF65-F5344CB8AC3E}">
        <p14:creationId xmlns:p14="http://schemas.microsoft.com/office/powerpoint/2010/main" xmlns="" val="5257675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Representar</a:t>
            </a:r>
            <a:r>
              <a:rPr lang="en-US" sz="3600" dirty="0" smtClean="0"/>
              <a:t> </a:t>
            </a:r>
            <a:r>
              <a:rPr lang="en-US" sz="3600" dirty="0" err="1" smtClean="0"/>
              <a:t>gráficamente</a:t>
            </a:r>
            <a:r>
              <a:rPr lang="en-US" sz="3600" dirty="0" smtClean="0"/>
              <a:t> </a:t>
            </a:r>
            <a:r>
              <a:rPr lang="en-US" sz="3600" dirty="0" err="1" smtClean="0"/>
              <a:t>los</a:t>
            </a:r>
            <a:r>
              <a:rPr lang="en-US" sz="3600" dirty="0" smtClean="0"/>
              <a:t> </a:t>
            </a:r>
            <a:r>
              <a:rPr lang="en-US" sz="3600" dirty="0" err="1" smtClean="0"/>
              <a:t>resultados</a:t>
            </a:r>
            <a:endParaRPr lang="en-US" sz="3600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2483768" y="2348880"/>
            <a:ext cx="0" cy="27363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2483768" y="5085184"/>
            <a:ext cx="48965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2915816" y="2636912"/>
            <a:ext cx="3000290" cy="208823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6192088" y="4221088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11" name="10 Marcador de contenido"/>
          <p:cNvSpPr txBox="1">
            <a:spLocks noGrp="1"/>
          </p:cNvSpPr>
          <p:nvPr>
            <p:ph sz="quarter" idx="1"/>
          </p:nvPr>
        </p:nvSpPr>
        <p:spPr>
          <a:xfrm>
            <a:off x="611560" y="1600200"/>
            <a:ext cx="18473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763688" y="2521695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13" name="12 CuadroTexto"/>
          <p:cNvSpPr txBox="1"/>
          <p:nvPr/>
        </p:nvSpPr>
        <p:spPr>
          <a:xfrm>
            <a:off x="7092280" y="508518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3" name="2 CuadroTexto"/>
          <p:cNvSpPr txBox="1"/>
          <p:nvPr/>
        </p:nvSpPr>
        <p:spPr>
          <a:xfrm>
            <a:off x="1331640" y="5868561"/>
            <a:ext cx="6336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</a:rPr>
              <a:t>El </a:t>
            </a:r>
            <a:r>
              <a:rPr lang="en-US" sz="2400" dirty="0" err="1" smtClean="0">
                <a:solidFill>
                  <a:srgbClr val="0070C0"/>
                </a:solidFill>
              </a:rPr>
              <a:t>precio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estará</a:t>
            </a:r>
            <a:r>
              <a:rPr lang="en-US" sz="2400" dirty="0" smtClean="0">
                <a:solidFill>
                  <a:srgbClr val="0070C0"/>
                </a:solidFill>
              </a:rPr>
              <a:t> entre 4 y 5</a:t>
            </a:r>
            <a:endParaRPr lang="en-US" sz="2400" dirty="0">
              <a:solidFill>
                <a:srgbClr val="0070C0"/>
              </a:solidFill>
            </a:endParaRPr>
          </a:p>
        </p:txBody>
      </p:sp>
      <p:cxnSp>
        <p:nvCxnSpPr>
          <p:cNvPr id="6" name="5 Conector recto"/>
          <p:cNvCxnSpPr/>
          <p:nvPr/>
        </p:nvCxnSpPr>
        <p:spPr>
          <a:xfrm flipV="1">
            <a:off x="3203848" y="2564904"/>
            <a:ext cx="2592288" cy="202551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CuadroTexto"/>
          <p:cNvSpPr txBox="1"/>
          <p:nvPr/>
        </p:nvSpPr>
        <p:spPr>
          <a:xfrm>
            <a:off x="5832048" y="2555612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</a:t>
            </a:r>
          </a:p>
        </p:txBody>
      </p:sp>
      <p:cxnSp>
        <p:nvCxnSpPr>
          <p:cNvPr id="15" name="14 Conector recto"/>
          <p:cNvCxnSpPr/>
          <p:nvPr/>
        </p:nvCxnSpPr>
        <p:spPr>
          <a:xfrm>
            <a:off x="4415961" y="3681028"/>
            <a:ext cx="12023" cy="1404156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 flipH="1">
            <a:off x="2483768" y="3645024"/>
            <a:ext cx="1932193" cy="0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>
            <a:off x="1763688" y="3429000"/>
            <a:ext cx="792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4,75</a:t>
            </a:r>
            <a:endParaRPr lang="en-US" sz="1050" dirty="0"/>
          </a:p>
        </p:txBody>
      </p:sp>
      <p:cxnSp>
        <p:nvCxnSpPr>
          <p:cNvPr id="17" name="16 Conector recto"/>
          <p:cNvCxnSpPr/>
          <p:nvPr/>
        </p:nvCxnSpPr>
        <p:spPr>
          <a:xfrm flipH="1">
            <a:off x="2483768" y="4149080"/>
            <a:ext cx="2592288" cy="0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2123728" y="3995772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4" name="23 CuadroTexto"/>
          <p:cNvSpPr txBox="1"/>
          <p:nvPr/>
        </p:nvSpPr>
        <p:spPr>
          <a:xfrm>
            <a:off x="2051720" y="2915652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</a:t>
            </a:r>
          </a:p>
        </p:txBody>
      </p:sp>
      <p:cxnSp>
        <p:nvCxnSpPr>
          <p:cNvPr id="25" name="24 Conector recto"/>
          <p:cNvCxnSpPr/>
          <p:nvPr/>
        </p:nvCxnSpPr>
        <p:spPr>
          <a:xfrm flipH="1">
            <a:off x="2555776" y="3068960"/>
            <a:ext cx="2592288" cy="0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CuadroTexto"/>
          <p:cNvSpPr txBox="1"/>
          <p:nvPr/>
        </p:nvSpPr>
        <p:spPr>
          <a:xfrm>
            <a:off x="4139952" y="5085184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812,5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3931568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¿</a:t>
            </a:r>
            <a:r>
              <a:rPr lang="en-US" sz="3600" dirty="0" err="1" smtClean="0"/>
              <a:t>Qué</a:t>
            </a:r>
            <a:r>
              <a:rPr lang="en-US" sz="3600" dirty="0" smtClean="0"/>
              <a:t> </a:t>
            </a:r>
            <a:r>
              <a:rPr lang="en-US" sz="3600" dirty="0" err="1" smtClean="0"/>
              <a:t>ocurre</a:t>
            </a:r>
            <a:r>
              <a:rPr lang="en-US" sz="3600" dirty="0" smtClean="0"/>
              <a:t> se la </a:t>
            </a:r>
            <a:r>
              <a:rPr lang="en-US" sz="3600" dirty="0" err="1" smtClean="0"/>
              <a:t>demanda</a:t>
            </a:r>
            <a:r>
              <a:rPr lang="en-US" sz="3600" dirty="0" smtClean="0"/>
              <a:t> </a:t>
            </a:r>
            <a:r>
              <a:rPr lang="en-US" sz="3600" dirty="0" err="1" smtClean="0"/>
              <a:t>sube</a:t>
            </a:r>
            <a:r>
              <a:rPr lang="en-US" sz="3600" dirty="0" smtClean="0"/>
              <a:t> </a:t>
            </a:r>
            <a:r>
              <a:rPr lang="en-US" sz="3600" dirty="0" err="1" smtClean="0"/>
              <a:t>en</a:t>
            </a:r>
            <a:r>
              <a:rPr lang="en-US" sz="3600" dirty="0" smtClean="0"/>
              <a:t> 200 </a:t>
            </a:r>
            <a:r>
              <a:rPr lang="en-US" sz="3600" dirty="0" err="1" smtClean="0"/>
              <a:t>unidades</a:t>
            </a:r>
            <a:r>
              <a:rPr lang="en-US" sz="3600" dirty="0" smtClean="0"/>
              <a:t>?</a:t>
            </a:r>
            <a:endParaRPr lang="en-US" sz="3600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2483768" y="2348880"/>
            <a:ext cx="0" cy="27363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2483768" y="5085184"/>
            <a:ext cx="48965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2867854" y="2564904"/>
            <a:ext cx="3000290" cy="208823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5724128" y="4355812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11" name="10 Marcador de contenido"/>
          <p:cNvSpPr txBox="1">
            <a:spLocks noGrp="1"/>
          </p:cNvSpPr>
          <p:nvPr>
            <p:ph sz="quarter" idx="1"/>
          </p:nvPr>
        </p:nvSpPr>
        <p:spPr>
          <a:xfrm>
            <a:off x="611560" y="1600200"/>
            <a:ext cx="18473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763688" y="2521695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13" name="12 CuadroTexto"/>
          <p:cNvSpPr txBox="1"/>
          <p:nvPr/>
        </p:nvSpPr>
        <p:spPr>
          <a:xfrm>
            <a:off x="7092280" y="508518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3" name="2 CuadroTexto"/>
          <p:cNvSpPr txBox="1"/>
          <p:nvPr/>
        </p:nvSpPr>
        <p:spPr>
          <a:xfrm>
            <a:off x="683568" y="5868561"/>
            <a:ext cx="72728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</a:rPr>
              <a:t>Al </a:t>
            </a:r>
            <a:r>
              <a:rPr lang="en-US" sz="2400" dirty="0" err="1" smtClean="0">
                <a:solidFill>
                  <a:srgbClr val="0070C0"/>
                </a:solidFill>
              </a:rPr>
              <a:t>precio</a:t>
            </a:r>
            <a:r>
              <a:rPr lang="en-US" sz="2400" dirty="0" smtClean="0">
                <a:solidFill>
                  <a:srgbClr val="0070C0"/>
                </a:solidFill>
              </a:rPr>
              <a:t> actual no </a:t>
            </a:r>
            <a:r>
              <a:rPr lang="en-US" sz="2400" dirty="0" err="1" smtClean="0">
                <a:solidFill>
                  <a:srgbClr val="0070C0"/>
                </a:solidFill>
              </a:rPr>
              <a:t>habría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equilibrio</a:t>
            </a:r>
            <a:r>
              <a:rPr lang="en-US" sz="2400" dirty="0" smtClean="0">
                <a:solidFill>
                  <a:srgbClr val="0070C0"/>
                </a:solidFill>
              </a:rPr>
              <a:t>. Los </a:t>
            </a:r>
            <a:r>
              <a:rPr lang="en-US" sz="2400" dirty="0" err="1" smtClean="0">
                <a:solidFill>
                  <a:srgbClr val="0070C0"/>
                </a:solidFill>
              </a:rPr>
              <a:t>precios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subirán</a:t>
            </a:r>
            <a:r>
              <a:rPr lang="en-US" sz="2400" dirty="0" smtClean="0">
                <a:solidFill>
                  <a:srgbClr val="0070C0"/>
                </a:solidFill>
              </a:rPr>
              <a:t>.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Obtén</a:t>
            </a:r>
            <a:r>
              <a:rPr lang="en-US" sz="2400" dirty="0" smtClean="0">
                <a:solidFill>
                  <a:srgbClr val="0070C0"/>
                </a:solidFill>
              </a:rPr>
              <a:t> la </a:t>
            </a:r>
            <a:r>
              <a:rPr lang="en-US" sz="2400" dirty="0" err="1" smtClean="0">
                <a:solidFill>
                  <a:srgbClr val="0070C0"/>
                </a:solidFill>
              </a:rPr>
              <a:t>nueva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cantidad</a:t>
            </a:r>
            <a:r>
              <a:rPr lang="en-US" sz="2400" dirty="0" smtClean="0">
                <a:solidFill>
                  <a:srgbClr val="0070C0"/>
                </a:solidFill>
              </a:rPr>
              <a:t> y </a:t>
            </a:r>
            <a:r>
              <a:rPr lang="en-US" sz="2400" dirty="0" err="1" smtClean="0">
                <a:solidFill>
                  <a:srgbClr val="0070C0"/>
                </a:solidFill>
              </a:rPr>
              <a:t>precio</a:t>
            </a:r>
            <a:r>
              <a:rPr lang="en-US" sz="2400" dirty="0" smtClean="0">
                <a:solidFill>
                  <a:srgbClr val="0070C0"/>
                </a:solidFill>
              </a:rPr>
              <a:t> de </a:t>
            </a:r>
            <a:r>
              <a:rPr lang="en-US" sz="2400" dirty="0" err="1" smtClean="0">
                <a:solidFill>
                  <a:srgbClr val="0070C0"/>
                </a:solidFill>
              </a:rPr>
              <a:t>equilibrio</a:t>
            </a:r>
            <a:r>
              <a:rPr lang="en-US" sz="2400" dirty="0" smtClean="0">
                <a:solidFill>
                  <a:srgbClr val="0070C0"/>
                </a:solidFill>
              </a:rPr>
              <a:t>.</a:t>
            </a:r>
            <a:endParaRPr lang="en-US" sz="2400" dirty="0">
              <a:solidFill>
                <a:srgbClr val="0070C0"/>
              </a:solidFill>
            </a:endParaRPr>
          </a:p>
        </p:txBody>
      </p:sp>
      <p:cxnSp>
        <p:nvCxnSpPr>
          <p:cNvPr id="6" name="5 Conector recto"/>
          <p:cNvCxnSpPr/>
          <p:nvPr/>
        </p:nvCxnSpPr>
        <p:spPr>
          <a:xfrm flipV="1">
            <a:off x="3203848" y="2564904"/>
            <a:ext cx="2592288" cy="202551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CuadroTexto"/>
          <p:cNvSpPr txBox="1"/>
          <p:nvPr/>
        </p:nvSpPr>
        <p:spPr>
          <a:xfrm>
            <a:off x="5832048" y="2555612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</a:t>
            </a:r>
          </a:p>
        </p:txBody>
      </p:sp>
      <p:cxnSp>
        <p:nvCxnSpPr>
          <p:cNvPr id="15" name="14 Conector recto"/>
          <p:cNvCxnSpPr/>
          <p:nvPr/>
        </p:nvCxnSpPr>
        <p:spPr>
          <a:xfrm>
            <a:off x="4415961" y="3681028"/>
            <a:ext cx="12023" cy="1404156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 flipH="1">
            <a:off x="2483769" y="3645024"/>
            <a:ext cx="3648361" cy="0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>
            <a:off x="1763688" y="3429000"/>
            <a:ext cx="792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4,75</a:t>
            </a:r>
            <a:endParaRPr lang="en-US" sz="1050" dirty="0"/>
          </a:p>
        </p:txBody>
      </p:sp>
      <p:sp>
        <p:nvSpPr>
          <p:cNvPr id="26" name="25 CuadroTexto"/>
          <p:cNvSpPr txBox="1"/>
          <p:nvPr/>
        </p:nvSpPr>
        <p:spPr>
          <a:xfrm>
            <a:off x="4139952" y="5085184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812,5</a:t>
            </a:r>
            <a:endParaRPr lang="en-US" dirty="0"/>
          </a:p>
        </p:txBody>
      </p:sp>
      <p:cxnSp>
        <p:nvCxnSpPr>
          <p:cNvPr id="21" name="20 Conector recto"/>
          <p:cNvCxnSpPr/>
          <p:nvPr/>
        </p:nvCxnSpPr>
        <p:spPr>
          <a:xfrm>
            <a:off x="4236006" y="2348880"/>
            <a:ext cx="3000290" cy="208823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>
            <a:off x="6084168" y="3681028"/>
            <a:ext cx="0" cy="1404156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28 CuadroTexto"/>
          <p:cNvSpPr txBox="1"/>
          <p:nvPr/>
        </p:nvSpPr>
        <p:spPr>
          <a:xfrm>
            <a:off x="5796136" y="5075892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1012,5</a:t>
            </a:r>
            <a:endParaRPr lang="en-US" dirty="0"/>
          </a:p>
        </p:txBody>
      </p:sp>
      <p:sp>
        <p:nvSpPr>
          <p:cNvPr id="30" name="29 CuadroTexto"/>
          <p:cNvSpPr txBox="1"/>
          <p:nvPr/>
        </p:nvSpPr>
        <p:spPr>
          <a:xfrm>
            <a:off x="7092280" y="4077072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D’</a:t>
            </a:r>
            <a:endParaRPr lang="en-US" dirty="0"/>
          </a:p>
        </p:txBody>
      </p:sp>
      <p:cxnSp>
        <p:nvCxnSpPr>
          <p:cNvPr id="8" name="7 Conector recto de flecha"/>
          <p:cNvCxnSpPr/>
          <p:nvPr/>
        </p:nvCxnSpPr>
        <p:spPr>
          <a:xfrm>
            <a:off x="3491880" y="2780928"/>
            <a:ext cx="1152128" cy="339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8450487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¿</a:t>
            </a:r>
            <a:r>
              <a:rPr lang="en-US" sz="3200" dirty="0" err="1"/>
              <a:t>Qué</a:t>
            </a:r>
            <a:r>
              <a:rPr lang="en-US" sz="3200" dirty="0"/>
              <a:t> </a:t>
            </a:r>
            <a:r>
              <a:rPr lang="en-US" sz="3200" dirty="0" err="1"/>
              <a:t>ocurre</a:t>
            </a:r>
            <a:r>
              <a:rPr lang="en-US" sz="3200" dirty="0"/>
              <a:t> se la </a:t>
            </a:r>
            <a:r>
              <a:rPr lang="en-US" sz="3200" dirty="0" err="1"/>
              <a:t>demanda</a:t>
            </a:r>
            <a:r>
              <a:rPr lang="en-US" sz="3200" dirty="0"/>
              <a:t> </a:t>
            </a:r>
            <a:r>
              <a:rPr lang="en-US" sz="3200" dirty="0" err="1"/>
              <a:t>sube</a:t>
            </a:r>
            <a:r>
              <a:rPr lang="en-US" sz="3200" dirty="0"/>
              <a:t> </a:t>
            </a:r>
            <a:r>
              <a:rPr lang="en-US" sz="3200" dirty="0" err="1"/>
              <a:t>en</a:t>
            </a:r>
            <a:r>
              <a:rPr lang="en-US" sz="3200" dirty="0"/>
              <a:t> 200 </a:t>
            </a:r>
            <a:r>
              <a:rPr lang="en-US" sz="3200" dirty="0" err="1"/>
              <a:t>unidades</a:t>
            </a:r>
            <a:r>
              <a:rPr lang="en-US" sz="3200" dirty="0"/>
              <a:t>?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en-US" sz="7400" dirty="0"/>
              <a:t>1. </a:t>
            </a:r>
            <a:r>
              <a:rPr lang="en-US" sz="7400" dirty="0" err="1" smtClean="0"/>
              <a:t>Condición</a:t>
            </a:r>
            <a:r>
              <a:rPr lang="en-US" sz="7400" dirty="0" smtClean="0"/>
              <a:t> de </a:t>
            </a:r>
            <a:r>
              <a:rPr lang="en-US" sz="7400" dirty="0" err="1" smtClean="0"/>
              <a:t>equilibrio</a:t>
            </a:r>
            <a:r>
              <a:rPr lang="en-US" sz="7400" dirty="0" smtClean="0"/>
              <a:t>:</a:t>
            </a:r>
            <a:endParaRPr lang="en-US" sz="7400" dirty="0"/>
          </a:p>
          <a:p>
            <a:pPr marL="0" indent="0" algn="ctr">
              <a:buNone/>
            </a:pPr>
            <a:r>
              <a:rPr lang="en-US" sz="7400" dirty="0" smtClean="0"/>
              <a:t>QD=QO</a:t>
            </a:r>
            <a:endParaRPr lang="en-US" sz="7400" dirty="0"/>
          </a:p>
          <a:p>
            <a:pPr marL="0" indent="0" algn="ctr">
              <a:buNone/>
            </a:pPr>
            <a:endParaRPr lang="en-US" sz="7400" dirty="0"/>
          </a:p>
          <a:p>
            <a:r>
              <a:rPr lang="en-US" sz="7400" dirty="0"/>
              <a:t>2. </a:t>
            </a:r>
            <a:r>
              <a:rPr lang="en-US" sz="7400" dirty="0" err="1" smtClean="0"/>
              <a:t>Sustituye</a:t>
            </a:r>
            <a:r>
              <a:rPr lang="en-US" sz="7400" dirty="0" smtClean="0"/>
              <a:t> </a:t>
            </a:r>
            <a:r>
              <a:rPr lang="en-US" sz="7400" dirty="0" err="1" smtClean="0"/>
              <a:t>Qo</a:t>
            </a:r>
            <a:r>
              <a:rPr lang="en-US" sz="7400" dirty="0" smtClean="0"/>
              <a:t> y Q</a:t>
            </a:r>
            <a:r>
              <a:rPr lang="en-US" sz="4900" dirty="0" smtClean="0"/>
              <a:t>D</a:t>
            </a:r>
            <a:r>
              <a:rPr lang="en-US" sz="7400" dirty="0" smtClean="0"/>
              <a:t> </a:t>
            </a:r>
            <a:r>
              <a:rPr lang="en-US" sz="7400" dirty="0" err="1" smtClean="0"/>
              <a:t>en</a:t>
            </a:r>
            <a:r>
              <a:rPr lang="en-US" sz="7400" dirty="0" smtClean="0"/>
              <a:t> las </a:t>
            </a:r>
            <a:r>
              <a:rPr lang="en-US" sz="7400" dirty="0" err="1" smtClean="0"/>
              <a:t>condiciones</a:t>
            </a:r>
            <a:r>
              <a:rPr lang="en-US" sz="7400" dirty="0" smtClean="0"/>
              <a:t> de on </a:t>
            </a:r>
            <a:r>
              <a:rPr lang="en-US" sz="7400" dirty="0" err="1" smtClean="0"/>
              <a:t>equilibrio</a:t>
            </a:r>
            <a:r>
              <a:rPr lang="en-US" sz="7400" dirty="0" smtClean="0"/>
              <a:t>:</a:t>
            </a:r>
            <a:endParaRPr lang="en-US" sz="7400" dirty="0"/>
          </a:p>
          <a:p>
            <a:pPr marL="0" indent="0" algn="ctr">
              <a:buNone/>
            </a:pPr>
            <a:r>
              <a:rPr lang="en-US" sz="7400" dirty="0" smtClean="0"/>
              <a:t>2000-250P</a:t>
            </a:r>
            <a:r>
              <a:rPr lang="en-US" sz="7400" b="1" dirty="0" smtClean="0"/>
              <a:t>+200</a:t>
            </a:r>
            <a:r>
              <a:rPr lang="en-US" sz="7400" dirty="0" smtClean="0"/>
              <a:t>=100+150P</a:t>
            </a:r>
            <a:endParaRPr lang="en-US" sz="7400" dirty="0"/>
          </a:p>
          <a:p>
            <a:r>
              <a:rPr lang="en-US" sz="7400" dirty="0"/>
              <a:t>3. </a:t>
            </a:r>
            <a:r>
              <a:rPr lang="en-US" sz="7400" dirty="0" err="1" smtClean="0"/>
              <a:t>Despeja</a:t>
            </a:r>
            <a:r>
              <a:rPr lang="en-US" sz="7400" dirty="0" smtClean="0"/>
              <a:t> P</a:t>
            </a:r>
            <a:endParaRPr lang="en-US" sz="7400" dirty="0"/>
          </a:p>
          <a:p>
            <a:pPr marL="0" indent="0" algn="ctr">
              <a:buNone/>
            </a:pPr>
            <a:r>
              <a:rPr lang="en-US" sz="7400" dirty="0" smtClean="0"/>
              <a:t>P=5,25</a:t>
            </a:r>
            <a:endParaRPr lang="en-US" sz="7400" dirty="0"/>
          </a:p>
          <a:p>
            <a:r>
              <a:rPr lang="en-US" sz="7400" dirty="0"/>
              <a:t>4. </a:t>
            </a:r>
            <a:r>
              <a:rPr lang="en-US" sz="7400" dirty="0" err="1" smtClean="0"/>
              <a:t>Sustituye</a:t>
            </a:r>
            <a:r>
              <a:rPr lang="en-US" sz="7400" dirty="0" smtClean="0"/>
              <a:t> </a:t>
            </a:r>
            <a:r>
              <a:rPr lang="en-US" sz="7400" dirty="0"/>
              <a:t>P </a:t>
            </a:r>
            <a:r>
              <a:rPr lang="en-US" sz="7400" dirty="0" err="1" smtClean="0"/>
              <a:t>en</a:t>
            </a:r>
            <a:r>
              <a:rPr lang="en-US" sz="7400" dirty="0" smtClean="0"/>
              <a:t> la </a:t>
            </a:r>
            <a:r>
              <a:rPr lang="en-US" sz="7400" dirty="0" err="1" smtClean="0"/>
              <a:t>demanda</a:t>
            </a:r>
            <a:r>
              <a:rPr lang="en-US" sz="7400" dirty="0" smtClean="0"/>
              <a:t> o </a:t>
            </a:r>
            <a:r>
              <a:rPr lang="en-US" sz="7400" dirty="0" err="1" smtClean="0"/>
              <a:t>en</a:t>
            </a:r>
            <a:r>
              <a:rPr lang="en-US" sz="7400" dirty="0" smtClean="0"/>
              <a:t> la </a:t>
            </a:r>
            <a:r>
              <a:rPr lang="en-US" sz="7400" dirty="0" err="1" smtClean="0"/>
              <a:t>oferta</a:t>
            </a:r>
            <a:endParaRPr lang="en-US" sz="7400" dirty="0"/>
          </a:p>
          <a:p>
            <a:pPr marL="0" indent="0" algn="ctr">
              <a:buNone/>
            </a:pPr>
            <a:r>
              <a:rPr lang="en-US" sz="7400" dirty="0" smtClean="0"/>
              <a:t>Q</a:t>
            </a:r>
            <a:r>
              <a:rPr lang="en-US" sz="5500" dirty="0" smtClean="0"/>
              <a:t>D</a:t>
            </a:r>
            <a:r>
              <a:rPr lang="en-US" sz="7400" dirty="0" smtClean="0"/>
              <a:t>=2000-250*5,25=887,5</a:t>
            </a:r>
          </a:p>
          <a:p>
            <a:pPr marL="0" indent="0" algn="ctr">
              <a:buNone/>
            </a:pPr>
            <a:r>
              <a:rPr lang="en-US" sz="7400" dirty="0" smtClean="0"/>
              <a:t>Q</a:t>
            </a:r>
            <a:r>
              <a:rPr lang="en-US" sz="5500" dirty="0" smtClean="0"/>
              <a:t>O</a:t>
            </a:r>
            <a:r>
              <a:rPr lang="en-US" sz="7400" dirty="0" smtClean="0"/>
              <a:t>=100+150*5,25=887,5</a:t>
            </a:r>
            <a:endParaRPr lang="en-US" sz="7400" dirty="0"/>
          </a:p>
          <a:p>
            <a:pPr marL="0" indent="0" algn="ctr">
              <a:buNone/>
            </a:pPr>
            <a:endParaRPr lang="en-US" dirty="0"/>
          </a:p>
          <a:p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22913624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/>
              <a:t>¿</a:t>
            </a:r>
            <a:r>
              <a:rPr lang="en-US" sz="3600" dirty="0" err="1"/>
              <a:t>Qué</a:t>
            </a:r>
            <a:r>
              <a:rPr lang="en-US" sz="3600" dirty="0"/>
              <a:t> </a:t>
            </a:r>
            <a:r>
              <a:rPr lang="en-US" sz="3600" dirty="0" err="1"/>
              <a:t>ocurre</a:t>
            </a:r>
            <a:r>
              <a:rPr lang="en-US" sz="3600" dirty="0"/>
              <a:t> se la </a:t>
            </a:r>
            <a:r>
              <a:rPr lang="en-US" sz="3600" dirty="0" err="1"/>
              <a:t>demanda</a:t>
            </a:r>
            <a:r>
              <a:rPr lang="en-US" sz="3600" dirty="0"/>
              <a:t> </a:t>
            </a:r>
            <a:r>
              <a:rPr lang="en-US" sz="3600" dirty="0" err="1"/>
              <a:t>sube</a:t>
            </a:r>
            <a:r>
              <a:rPr lang="en-US" sz="3600" dirty="0"/>
              <a:t> </a:t>
            </a:r>
            <a:r>
              <a:rPr lang="en-US" sz="3600" dirty="0" err="1"/>
              <a:t>en</a:t>
            </a:r>
            <a:r>
              <a:rPr lang="en-US" sz="3600" dirty="0"/>
              <a:t> 200 </a:t>
            </a:r>
            <a:r>
              <a:rPr lang="en-US" sz="3600" dirty="0" err="1"/>
              <a:t>unidades</a:t>
            </a:r>
            <a:r>
              <a:rPr lang="en-US" sz="3600" dirty="0"/>
              <a:t>?</a:t>
            </a:r>
          </a:p>
        </p:txBody>
      </p:sp>
      <p:cxnSp>
        <p:nvCxnSpPr>
          <p:cNvPr id="5" name="4 Conector recto"/>
          <p:cNvCxnSpPr/>
          <p:nvPr/>
        </p:nvCxnSpPr>
        <p:spPr>
          <a:xfrm>
            <a:off x="2483768" y="2348880"/>
            <a:ext cx="0" cy="27363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2483768" y="5085184"/>
            <a:ext cx="48965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2867854" y="2564904"/>
            <a:ext cx="3000290" cy="208823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5724128" y="4355812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11" name="10 Marcador de contenido"/>
          <p:cNvSpPr txBox="1">
            <a:spLocks noGrp="1"/>
          </p:cNvSpPr>
          <p:nvPr>
            <p:ph sz="quarter" idx="1"/>
          </p:nvPr>
        </p:nvSpPr>
        <p:spPr>
          <a:xfrm>
            <a:off x="611560" y="1600200"/>
            <a:ext cx="18473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763688" y="2521695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13" name="12 CuadroTexto"/>
          <p:cNvSpPr txBox="1"/>
          <p:nvPr/>
        </p:nvSpPr>
        <p:spPr>
          <a:xfrm>
            <a:off x="7092280" y="508518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3" name="2 CuadroTexto"/>
          <p:cNvSpPr txBox="1"/>
          <p:nvPr/>
        </p:nvSpPr>
        <p:spPr>
          <a:xfrm>
            <a:off x="827584" y="5868561"/>
            <a:ext cx="71287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</a:rPr>
              <a:t>El </a:t>
            </a:r>
            <a:r>
              <a:rPr lang="en-US" sz="2400" dirty="0" err="1" smtClean="0">
                <a:solidFill>
                  <a:srgbClr val="0070C0"/>
                </a:solidFill>
              </a:rPr>
              <a:t>gráfico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deber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ser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congruente</a:t>
            </a:r>
            <a:r>
              <a:rPr lang="en-US" sz="2400" dirty="0" smtClean="0">
                <a:solidFill>
                  <a:srgbClr val="0070C0"/>
                </a:solidFill>
              </a:rPr>
              <a:t> con el </a:t>
            </a:r>
            <a:r>
              <a:rPr lang="en-US" sz="2400" dirty="0" err="1" smtClean="0">
                <a:solidFill>
                  <a:srgbClr val="0070C0"/>
                </a:solidFill>
              </a:rPr>
              <a:t>resultado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numérico</a:t>
            </a:r>
            <a:r>
              <a:rPr lang="en-US" sz="2400" dirty="0" smtClean="0">
                <a:solidFill>
                  <a:srgbClr val="0070C0"/>
                </a:solidFill>
              </a:rPr>
              <a:t>.</a:t>
            </a:r>
            <a:endParaRPr lang="en-US" sz="2400" dirty="0">
              <a:solidFill>
                <a:srgbClr val="0070C0"/>
              </a:solidFill>
            </a:endParaRPr>
          </a:p>
        </p:txBody>
      </p:sp>
      <p:cxnSp>
        <p:nvCxnSpPr>
          <p:cNvPr id="6" name="5 Conector recto"/>
          <p:cNvCxnSpPr/>
          <p:nvPr/>
        </p:nvCxnSpPr>
        <p:spPr>
          <a:xfrm flipV="1">
            <a:off x="3203848" y="2564904"/>
            <a:ext cx="2592288" cy="202551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CuadroTexto"/>
          <p:cNvSpPr txBox="1"/>
          <p:nvPr/>
        </p:nvSpPr>
        <p:spPr>
          <a:xfrm>
            <a:off x="5832048" y="2555612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</a:t>
            </a:r>
          </a:p>
        </p:txBody>
      </p:sp>
      <p:cxnSp>
        <p:nvCxnSpPr>
          <p:cNvPr id="15" name="14 Conector recto"/>
          <p:cNvCxnSpPr/>
          <p:nvPr/>
        </p:nvCxnSpPr>
        <p:spPr>
          <a:xfrm>
            <a:off x="4415961" y="3681028"/>
            <a:ext cx="12023" cy="1404156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 flipH="1">
            <a:off x="2483769" y="3645024"/>
            <a:ext cx="3648361" cy="0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>
            <a:off x="1907704" y="3522494"/>
            <a:ext cx="792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4,75</a:t>
            </a:r>
            <a:endParaRPr lang="en-US" sz="1050" dirty="0"/>
          </a:p>
        </p:txBody>
      </p:sp>
      <p:sp>
        <p:nvSpPr>
          <p:cNvPr id="26" name="25 CuadroTexto"/>
          <p:cNvSpPr txBox="1"/>
          <p:nvPr/>
        </p:nvSpPr>
        <p:spPr>
          <a:xfrm>
            <a:off x="4139952" y="5085184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812,5</a:t>
            </a:r>
            <a:endParaRPr lang="en-US" dirty="0"/>
          </a:p>
        </p:txBody>
      </p:sp>
      <p:cxnSp>
        <p:nvCxnSpPr>
          <p:cNvPr id="21" name="20 Conector recto"/>
          <p:cNvCxnSpPr/>
          <p:nvPr/>
        </p:nvCxnSpPr>
        <p:spPr>
          <a:xfrm>
            <a:off x="4236006" y="2348880"/>
            <a:ext cx="3000290" cy="208823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>
            <a:off x="6084168" y="3681028"/>
            <a:ext cx="0" cy="1404156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28 CuadroTexto"/>
          <p:cNvSpPr txBox="1"/>
          <p:nvPr/>
        </p:nvSpPr>
        <p:spPr>
          <a:xfrm>
            <a:off x="5796136" y="5075892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1012,5</a:t>
            </a:r>
            <a:endParaRPr lang="en-US" dirty="0"/>
          </a:p>
        </p:txBody>
      </p:sp>
      <p:sp>
        <p:nvSpPr>
          <p:cNvPr id="30" name="29 CuadroTexto"/>
          <p:cNvSpPr txBox="1"/>
          <p:nvPr/>
        </p:nvSpPr>
        <p:spPr>
          <a:xfrm>
            <a:off x="7092280" y="4077072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D’</a:t>
            </a:r>
            <a:endParaRPr lang="en-US" dirty="0"/>
          </a:p>
        </p:txBody>
      </p:sp>
      <p:cxnSp>
        <p:nvCxnSpPr>
          <p:cNvPr id="8" name="7 Conector recto"/>
          <p:cNvCxnSpPr/>
          <p:nvPr/>
        </p:nvCxnSpPr>
        <p:spPr>
          <a:xfrm>
            <a:off x="5220072" y="2996952"/>
            <a:ext cx="0" cy="2088232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22 CuadroTexto"/>
          <p:cNvSpPr txBox="1"/>
          <p:nvPr/>
        </p:nvSpPr>
        <p:spPr>
          <a:xfrm>
            <a:off x="4932040" y="5085184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887,5</a:t>
            </a:r>
            <a:endParaRPr lang="en-US" dirty="0"/>
          </a:p>
        </p:txBody>
      </p:sp>
      <p:cxnSp>
        <p:nvCxnSpPr>
          <p:cNvPr id="24" name="23 Conector recto"/>
          <p:cNvCxnSpPr/>
          <p:nvPr/>
        </p:nvCxnSpPr>
        <p:spPr>
          <a:xfrm flipH="1">
            <a:off x="2507816" y="2996952"/>
            <a:ext cx="2712256" cy="0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1907704" y="2852936"/>
            <a:ext cx="792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5,25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xmlns="" val="1239990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Hoy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¿Hay </a:t>
            </a:r>
            <a:r>
              <a:rPr lang="en-US" dirty="0" err="1" smtClean="0"/>
              <a:t>algún</a:t>
            </a:r>
            <a:r>
              <a:rPr lang="en-US" dirty="0" smtClean="0"/>
              <a:t> </a:t>
            </a:r>
            <a:r>
              <a:rPr lang="en-US" dirty="0" err="1" smtClean="0"/>
              <a:t>precio</a:t>
            </a:r>
            <a:r>
              <a:rPr lang="en-US" dirty="0" smtClean="0"/>
              <a:t> para el que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consumidores</a:t>
            </a:r>
            <a:r>
              <a:rPr lang="en-US" dirty="0" smtClean="0"/>
              <a:t> </a:t>
            </a:r>
            <a:r>
              <a:rPr lang="en-US" dirty="0" err="1" smtClean="0"/>
              <a:t>están</a:t>
            </a:r>
            <a:r>
              <a:rPr lang="en-US" dirty="0" smtClean="0"/>
              <a:t> de </a:t>
            </a:r>
            <a:r>
              <a:rPr lang="en-US" dirty="0" err="1" smtClean="0"/>
              <a:t>acuerdo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qué</a:t>
            </a:r>
            <a:r>
              <a:rPr lang="en-US" dirty="0" smtClean="0"/>
              <a:t> </a:t>
            </a:r>
            <a:r>
              <a:rPr lang="en-US" dirty="0" err="1" smtClean="0"/>
              <a:t>cantidad</a:t>
            </a:r>
            <a:r>
              <a:rPr lang="en-US" dirty="0" smtClean="0"/>
              <a:t> </a:t>
            </a:r>
            <a:r>
              <a:rPr lang="en-US" dirty="0" err="1" smtClean="0"/>
              <a:t>comprar</a:t>
            </a:r>
            <a:r>
              <a:rPr lang="en-US" dirty="0" smtClean="0"/>
              <a:t> y </a:t>
            </a:r>
            <a:r>
              <a:rPr lang="en-US" dirty="0" err="1" smtClean="0"/>
              <a:t>qué</a:t>
            </a:r>
            <a:r>
              <a:rPr lang="en-US" dirty="0" smtClean="0"/>
              <a:t> </a:t>
            </a:r>
            <a:r>
              <a:rPr lang="en-US" dirty="0" err="1" smtClean="0"/>
              <a:t>cantidad</a:t>
            </a:r>
            <a:r>
              <a:rPr lang="en-US" dirty="0" smtClean="0"/>
              <a:t> </a:t>
            </a:r>
            <a:r>
              <a:rPr lang="en-US" dirty="0" err="1" smtClean="0"/>
              <a:t>producir</a:t>
            </a:r>
            <a:r>
              <a:rPr lang="en-US" dirty="0" smtClean="0"/>
              <a:t>?</a:t>
            </a:r>
          </a:p>
          <a:p>
            <a:r>
              <a:rPr lang="en-US" dirty="0" smtClean="0"/>
              <a:t>¿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este</a:t>
            </a:r>
            <a:r>
              <a:rPr lang="en-US" dirty="0" smtClean="0"/>
              <a:t> </a:t>
            </a:r>
            <a:r>
              <a:rPr lang="en-US" dirty="0" err="1" smtClean="0"/>
              <a:t>precio</a:t>
            </a:r>
            <a:r>
              <a:rPr lang="en-US" dirty="0" smtClean="0"/>
              <a:t> y </a:t>
            </a:r>
            <a:r>
              <a:rPr lang="en-US" dirty="0" err="1" smtClean="0"/>
              <a:t>esta</a:t>
            </a:r>
            <a:r>
              <a:rPr lang="en-US" dirty="0" smtClean="0"/>
              <a:t> </a:t>
            </a:r>
            <a:r>
              <a:rPr lang="en-US" dirty="0" err="1" smtClean="0"/>
              <a:t>cantidad</a:t>
            </a:r>
            <a:r>
              <a:rPr lang="en-US" dirty="0" smtClean="0"/>
              <a:t> </a:t>
            </a:r>
            <a:r>
              <a:rPr lang="en-US" dirty="0" err="1" smtClean="0"/>
              <a:t>estable</a:t>
            </a:r>
            <a:r>
              <a:rPr lang="en-US" dirty="0" smtClean="0"/>
              <a:t>?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63511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¿Hay un </a:t>
            </a:r>
            <a:r>
              <a:rPr lang="en-US" sz="3600" dirty="0" err="1" smtClean="0"/>
              <a:t>precio</a:t>
            </a:r>
            <a:r>
              <a:rPr lang="en-US" sz="3600" dirty="0" smtClean="0"/>
              <a:t> y </a:t>
            </a:r>
            <a:r>
              <a:rPr lang="en-US" sz="3600" dirty="0" err="1" smtClean="0"/>
              <a:t>una</a:t>
            </a:r>
            <a:r>
              <a:rPr lang="en-US" sz="3600" dirty="0" smtClean="0"/>
              <a:t> </a:t>
            </a:r>
            <a:r>
              <a:rPr lang="en-US" sz="3600" dirty="0" err="1" smtClean="0"/>
              <a:t>cantidad</a:t>
            </a:r>
            <a:r>
              <a:rPr lang="en-US" sz="3600" dirty="0" smtClean="0"/>
              <a:t> de </a:t>
            </a:r>
            <a:r>
              <a:rPr lang="en-US" sz="3600" dirty="0" err="1" smtClean="0"/>
              <a:t>equilibrio</a:t>
            </a:r>
            <a:r>
              <a:rPr lang="en-US" sz="3600" dirty="0" smtClean="0"/>
              <a:t>?</a:t>
            </a:r>
            <a:endParaRPr lang="en-US" sz="3600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2483768" y="2348880"/>
            <a:ext cx="0" cy="27363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2483768" y="5085184"/>
            <a:ext cx="48965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3131840" y="2780928"/>
            <a:ext cx="3024336" cy="18722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6192088" y="4221088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11" name="10 Marcador de contenido"/>
          <p:cNvSpPr txBox="1">
            <a:spLocks noGrp="1"/>
          </p:cNvSpPr>
          <p:nvPr>
            <p:ph sz="quarter" idx="1"/>
          </p:nvPr>
        </p:nvSpPr>
        <p:spPr>
          <a:xfrm>
            <a:off x="611560" y="1600200"/>
            <a:ext cx="18473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763688" y="249289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13" name="12 CuadroTexto"/>
          <p:cNvSpPr txBox="1"/>
          <p:nvPr/>
        </p:nvSpPr>
        <p:spPr>
          <a:xfrm>
            <a:off x="7020272" y="5157192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3" name="2 CuadroTexto"/>
          <p:cNvSpPr txBox="1"/>
          <p:nvPr/>
        </p:nvSpPr>
        <p:spPr>
          <a:xfrm>
            <a:off x="539552" y="5517232"/>
            <a:ext cx="763284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70C0"/>
                </a:solidFill>
              </a:rPr>
              <a:t>Si </a:t>
            </a:r>
            <a:r>
              <a:rPr lang="en-US" sz="2000" dirty="0" err="1" smtClean="0">
                <a:solidFill>
                  <a:srgbClr val="0070C0"/>
                </a:solidFill>
              </a:rPr>
              <a:t>representamos</a:t>
            </a:r>
            <a:r>
              <a:rPr lang="en-US" sz="2000" dirty="0" smtClean="0">
                <a:solidFill>
                  <a:srgbClr val="0070C0"/>
                </a:solidFill>
              </a:rPr>
              <a:t> D y O </a:t>
            </a:r>
            <a:r>
              <a:rPr lang="en-US" sz="2000" dirty="0" err="1" smtClean="0">
                <a:solidFill>
                  <a:srgbClr val="0070C0"/>
                </a:solidFill>
              </a:rPr>
              <a:t>en</a:t>
            </a:r>
            <a:r>
              <a:rPr lang="en-US" sz="2000" dirty="0" smtClean="0">
                <a:solidFill>
                  <a:srgbClr val="0070C0"/>
                </a:solidFill>
              </a:rPr>
              <a:t> el </a:t>
            </a:r>
            <a:r>
              <a:rPr lang="en-US" sz="2000" dirty="0" err="1" smtClean="0">
                <a:solidFill>
                  <a:srgbClr val="0070C0"/>
                </a:solidFill>
              </a:rPr>
              <a:t>mismo</a:t>
            </a:r>
            <a:r>
              <a:rPr lang="en-US" sz="2000" dirty="0" smtClean="0">
                <a:solidFill>
                  <a:srgbClr val="0070C0"/>
                </a:solidFill>
              </a:rPr>
              <a:t> </a:t>
            </a:r>
            <a:r>
              <a:rPr lang="en-US" sz="2000" dirty="0" err="1" smtClean="0">
                <a:solidFill>
                  <a:srgbClr val="0070C0"/>
                </a:solidFill>
              </a:rPr>
              <a:t>gráfico</a:t>
            </a:r>
            <a:r>
              <a:rPr lang="en-US" sz="2000" dirty="0" smtClean="0">
                <a:solidFill>
                  <a:srgbClr val="0070C0"/>
                </a:solidFill>
              </a:rPr>
              <a:t>, </a:t>
            </a:r>
            <a:r>
              <a:rPr lang="en-US" sz="2000" dirty="0" err="1" smtClean="0">
                <a:solidFill>
                  <a:srgbClr val="0070C0"/>
                </a:solidFill>
              </a:rPr>
              <a:t>vemos</a:t>
            </a:r>
            <a:r>
              <a:rPr lang="en-US" sz="2000" dirty="0" smtClean="0">
                <a:solidFill>
                  <a:srgbClr val="0070C0"/>
                </a:solidFill>
              </a:rPr>
              <a:t> que hay </a:t>
            </a:r>
            <a:r>
              <a:rPr lang="en-US" sz="2000" dirty="0" err="1" smtClean="0">
                <a:solidFill>
                  <a:srgbClr val="0070C0"/>
                </a:solidFill>
              </a:rPr>
              <a:t>una</a:t>
            </a:r>
            <a:r>
              <a:rPr lang="en-US" sz="2000" dirty="0" smtClean="0">
                <a:solidFill>
                  <a:srgbClr val="0070C0"/>
                </a:solidFill>
              </a:rPr>
              <a:t> </a:t>
            </a:r>
            <a:r>
              <a:rPr lang="en-US" sz="2000" dirty="0" err="1" smtClean="0">
                <a:solidFill>
                  <a:srgbClr val="0070C0"/>
                </a:solidFill>
              </a:rPr>
              <a:t>cantidad</a:t>
            </a:r>
            <a:r>
              <a:rPr lang="en-US" sz="2000" dirty="0" smtClean="0">
                <a:solidFill>
                  <a:srgbClr val="0070C0"/>
                </a:solidFill>
              </a:rPr>
              <a:t> y un </a:t>
            </a:r>
            <a:r>
              <a:rPr lang="en-US" sz="2000" dirty="0" err="1" smtClean="0">
                <a:solidFill>
                  <a:srgbClr val="0070C0"/>
                </a:solidFill>
              </a:rPr>
              <a:t>precio</a:t>
            </a:r>
            <a:r>
              <a:rPr lang="en-US" sz="2000" dirty="0" smtClean="0">
                <a:solidFill>
                  <a:srgbClr val="0070C0"/>
                </a:solidFill>
              </a:rPr>
              <a:t> para el que </a:t>
            </a:r>
            <a:r>
              <a:rPr lang="en-US" sz="2000" dirty="0" err="1" smtClean="0">
                <a:solidFill>
                  <a:srgbClr val="0070C0"/>
                </a:solidFill>
              </a:rPr>
              <a:t>los</a:t>
            </a:r>
            <a:r>
              <a:rPr lang="en-US" sz="2000" dirty="0" smtClean="0">
                <a:solidFill>
                  <a:srgbClr val="0070C0"/>
                </a:solidFill>
              </a:rPr>
              <a:t> dos </a:t>
            </a:r>
            <a:r>
              <a:rPr lang="en-US" sz="2000" dirty="0" err="1" smtClean="0">
                <a:solidFill>
                  <a:srgbClr val="0070C0"/>
                </a:solidFill>
              </a:rPr>
              <a:t>están</a:t>
            </a:r>
            <a:r>
              <a:rPr lang="en-US" sz="2000" dirty="0" smtClean="0">
                <a:solidFill>
                  <a:srgbClr val="0070C0"/>
                </a:solidFill>
              </a:rPr>
              <a:t> de </a:t>
            </a:r>
            <a:r>
              <a:rPr lang="en-US" sz="2000" dirty="0" err="1" smtClean="0">
                <a:solidFill>
                  <a:srgbClr val="0070C0"/>
                </a:solidFill>
              </a:rPr>
              <a:t>acuerdo</a:t>
            </a:r>
            <a:r>
              <a:rPr lang="en-US" sz="2000" dirty="0" smtClean="0">
                <a:solidFill>
                  <a:srgbClr val="0070C0"/>
                </a:solidFill>
              </a:rPr>
              <a:t>. Lo que </a:t>
            </a:r>
            <a:r>
              <a:rPr lang="en-US" sz="2000" dirty="0" err="1" smtClean="0">
                <a:solidFill>
                  <a:srgbClr val="0070C0"/>
                </a:solidFill>
              </a:rPr>
              <a:t>están</a:t>
            </a:r>
            <a:r>
              <a:rPr lang="en-US" sz="2000" dirty="0" smtClean="0">
                <a:solidFill>
                  <a:srgbClr val="0070C0"/>
                </a:solidFill>
              </a:rPr>
              <a:t> </a:t>
            </a:r>
            <a:r>
              <a:rPr lang="en-US" sz="2000" dirty="0" err="1" smtClean="0">
                <a:solidFill>
                  <a:srgbClr val="0070C0"/>
                </a:solidFill>
              </a:rPr>
              <a:t>dispuestos</a:t>
            </a:r>
            <a:r>
              <a:rPr lang="en-US" sz="2000" dirty="0" smtClean="0">
                <a:solidFill>
                  <a:srgbClr val="0070C0"/>
                </a:solidFill>
              </a:rPr>
              <a:t> a </a:t>
            </a:r>
            <a:r>
              <a:rPr lang="en-US" sz="2000" dirty="0" err="1" smtClean="0">
                <a:solidFill>
                  <a:srgbClr val="0070C0"/>
                </a:solidFill>
              </a:rPr>
              <a:t>comprar</a:t>
            </a:r>
            <a:r>
              <a:rPr lang="en-US" sz="2000" dirty="0" smtClean="0">
                <a:solidFill>
                  <a:srgbClr val="0070C0"/>
                </a:solidFill>
              </a:rPr>
              <a:t> </a:t>
            </a:r>
            <a:r>
              <a:rPr lang="en-US" sz="2000" dirty="0" err="1" smtClean="0">
                <a:solidFill>
                  <a:srgbClr val="0070C0"/>
                </a:solidFill>
              </a:rPr>
              <a:t>los</a:t>
            </a:r>
            <a:r>
              <a:rPr lang="en-US" sz="2000" dirty="0" smtClean="0">
                <a:solidFill>
                  <a:srgbClr val="0070C0"/>
                </a:solidFill>
              </a:rPr>
              <a:t> </a:t>
            </a:r>
            <a:r>
              <a:rPr lang="en-US" sz="2000" dirty="0" err="1" smtClean="0">
                <a:solidFill>
                  <a:srgbClr val="0070C0"/>
                </a:solidFill>
              </a:rPr>
              <a:t>consumidores</a:t>
            </a:r>
            <a:r>
              <a:rPr lang="en-US" sz="2000" dirty="0" smtClean="0">
                <a:solidFill>
                  <a:srgbClr val="0070C0"/>
                </a:solidFill>
              </a:rPr>
              <a:t> </a:t>
            </a:r>
            <a:r>
              <a:rPr lang="en-US" sz="2000" dirty="0" err="1" smtClean="0">
                <a:solidFill>
                  <a:srgbClr val="0070C0"/>
                </a:solidFill>
              </a:rPr>
              <a:t>es</a:t>
            </a:r>
            <a:r>
              <a:rPr lang="en-US" sz="2000" dirty="0" smtClean="0">
                <a:solidFill>
                  <a:srgbClr val="0070C0"/>
                </a:solidFill>
              </a:rPr>
              <a:t> </a:t>
            </a:r>
            <a:r>
              <a:rPr lang="en-US" sz="2000" dirty="0" err="1" smtClean="0">
                <a:solidFill>
                  <a:srgbClr val="0070C0"/>
                </a:solidFill>
              </a:rPr>
              <a:t>justo</a:t>
            </a:r>
            <a:r>
              <a:rPr lang="en-US" sz="2000" dirty="0" smtClean="0">
                <a:solidFill>
                  <a:srgbClr val="0070C0"/>
                </a:solidFill>
              </a:rPr>
              <a:t> lo que </a:t>
            </a:r>
            <a:r>
              <a:rPr lang="en-US" sz="2000" dirty="0" err="1" smtClean="0">
                <a:solidFill>
                  <a:srgbClr val="0070C0"/>
                </a:solidFill>
              </a:rPr>
              <a:t>están</a:t>
            </a:r>
            <a:r>
              <a:rPr lang="en-US" sz="2000" dirty="0" smtClean="0">
                <a:solidFill>
                  <a:srgbClr val="0070C0"/>
                </a:solidFill>
              </a:rPr>
              <a:t> </a:t>
            </a:r>
            <a:r>
              <a:rPr lang="en-US" sz="2000" dirty="0" err="1" smtClean="0">
                <a:solidFill>
                  <a:srgbClr val="0070C0"/>
                </a:solidFill>
              </a:rPr>
              <a:t>dispuestos</a:t>
            </a:r>
            <a:r>
              <a:rPr lang="en-US" sz="2000" dirty="0" smtClean="0">
                <a:solidFill>
                  <a:srgbClr val="0070C0"/>
                </a:solidFill>
              </a:rPr>
              <a:t> a </a:t>
            </a:r>
            <a:r>
              <a:rPr lang="en-US" sz="2000" dirty="0" err="1" smtClean="0">
                <a:solidFill>
                  <a:srgbClr val="0070C0"/>
                </a:solidFill>
              </a:rPr>
              <a:t>producir</a:t>
            </a:r>
            <a:r>
              <a:rPr lang="en-US" sz="2000" dirty="0" smtClean="0">
                <a:solidFill>
                  <a:srgbClr val="0070C0"/>
                </a:solidFill>
              </a:rPr>
              <a:t> </a:t>
            </a:r>
            <a:r>
              <a:rPr lang="en-US" sz="2000" dirty="0" err="1" smtClean="0">
                <a:solidFill>
                  <a:srgbClr val="0070C0"/>
                </a:solidFill>
              </a:rPr>
              <a:t>los</a:t>
            </a:r>
            <a:r>
              <a:rPr lang="en-US" sz="2000" dirty="0" smtClean="0">
                <a:solidFill>
                  <a:srgbClr val="0070C0"/>
                </a:solidFill>
              </a:rPr>
              <a:t> </a:t>
            </a:r>
            <a:r>
              <a:rPr lang="en-US" sz="2000" dirty="0" err="1" smtClean="0">
                <a:solidFill>
                  <a:srgbClr val="0070C0"/>
                </a:solidFill>
              </a:rPr>
              <a:t>productores</a:t>
            </a:r>
            <a:r>
              <a:rPr lang="en-US" sz="2000" dirty="0" smtClean="0">
                <a:solidFill>
                  <a:srgbClr val="0070C0"/>
                </a:solidFill>
              </a:rPr>
              <a:t>. </a:t>
            </a:r>
            <a:endParaRPr lang="en-US" sz="2000" dirty="0">
              <a:solidFill>
                <a:srgbClr val="0070C0"/>
              </a:solidFill>
            </a:endParaRPr>
          </a:p>
        </p:txBody>
      </p:sp>
      <p:cxnSp>
        <p:nvCxnSpPr>
          <p:cNvPr id="6" name="5 Conector recto"/>
          <p:cNvCxnSpPr/>
          <p:nvPr/>
        </p:nvCxnSpPr>
        <p:spPr>
          <a:xfrm flipV="1">
            <a:off x="3203848" y="2564904"/>
            <a:ext cx="2592288" cy="202551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CuadroTexto"/>
          <p:cNvSpPr txBox="1"/>
          <p:nvPr/>
        </p:nvSpPr>
        <p:spPr>
          <a:xfrm>
            <a:off x="5832048" y="2555612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</a:t>
            </a:r>
          </a:p>
        </p:txBody>
      </p:sp>
      <p:cxnSp>
        <p:nvCxnSpPr>
          <p:cNvPr id="15" name="14 Conector recto"/>
          <p:cNvCxnSpPr/>
          <p:nvPr/>
        </p:nvCxnSpPr>
        <p:spPr>
          <a:xfrm>
            <a:off x="4499992" y="3577662"/>
            <a:ext cx="0" cy="1507522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 flipH="1">
            <a:off x="2483768" y="3577662"/>
            <a:ext cx="2016224" cy="0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>
            <a:off x="1763688" y="3429000"/>
            <a:ext cx="792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P</a:t>
            </a:r>
            <a:r>
              <a:rPr lang="en-US" sz="1050" dirty="0" smtClean="0"/>
              <a:t>D</a:t>
            </a:r>
            <a:r>
              <a:rPr lang="en-US" sz="1600" dirty="0" smtClean="0"/>
              <a:t>=P</a:t>
            </a:r>
            <a:r>
              <a:rPr lang="en-US" sz="1050" dirty="0"/>
              <a:t>O</a:t>
            </a:r>
          </a:p>
        </p:txBody>
      </p:sp>
      <p:sp>
        <p:nvSpPr>
          <p:cNvPr id="20" name="19 CuadroTexto"/>
          <p:cNvSpPr txBox="1"/>
          <p:nvPr/>
        </p:nvSpPr>
        <p:spPr>
          <a:xfrm>
            <a:off x="3995936" y="5147900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r>
              <a:rPr lang="en-US" sz="1100" dirty="0" smtClean="0"/>
              <a:t>D</a:t>
            </a:r>
            <a:r>
              <a:rPr lang="en-US" dirty="0" smtClean="0"/>
              <a:t>=Q</a:t>
            </a:r>
            <a:r>
              <a:rPr lang="en-US" sz="1200" dirty="0"/>
              <a:t>O</a:t>
            </a:r>
          </a:p>
        </p:txBody>
      </p:sp>
    </p:spTree>
    <p:extLst>
      <p:ext uri="{BB962C8B-B14F-4D97-AF65-F5344CB8AC3E}">
        <p14:creationId xmlns:p14="http://schemas.microsoft.com/office/powerpoint/2010/main" xmlns="" val="3808686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Excepciones</a:t>
            </a:r>
            <a:endParaRPr lang="en-US" sz="3600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2483768" y="2348880"/>
            <a:ext cx="0" cy="27363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2483768" y="5085184"/>
            <a:ext cx="48965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2915816" y="4293096"/>
            <a:ext cx="2592288" cy="50405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Marcador de contenido"/>
          <p:cNvSpPr txBox="1">
            <a:spLocks noGrp="1"/>
          </p:cNvSpPr>
          <p:nvPr>
            <p:ph sz="quarter" idx="1"/>
          </p:nvPr>
        </p:nvSpPr>
        <p:spPr>
          <a:xfrm>
            <a:off x="611560" y="1600200"/>
            <a:ext cx="18473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763688" y="249289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13" name="12 CuadroTexto"/>
          <p:cNvSpPr txBox="1"/>
          <p:nvPr/>
        </p:nvSpPr>
        <p:spPr>
          <a:xfrm>
            <a:off x="7020272" y="544522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3" name="2 CuadroTexto"/>
          <p:cNvSpPr txBox="1"/>
          <p:nvPr/>
        </p:nvSpPr>
        <p:spPr>
          <a:xfrm>
            <a:off x="827584" y="5868561"/>
            <a:ext cx="63367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solidFill>
                  <a:srgbClr val="0070C0"/>
                </a:solidFill>
              </a:rPr>
              <a:t>Ejemplo</a:t>
            </a:r>
            <a:r>
              <a:rPr lang="en-US" sz="2400" dirty="0" smtClean="0">
                <a:solidFill>
                  <a:srgbClr val="0070C0"/>
                </a:solidFill>
              </a:rPr>
              <a:t>: </a:t>
            </a:r>
            <a:r>
              <a:rPr lang="en-US" sz="2400" dirty="0" err="1" smtClean="0">
                <a:solidFill>
                  <a:srgbClr val="0070C0"/>
                </a:solidFill>
              </a:rPr>
              <a:t>Nuevos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productos</a:t>
            </a:r>
            <a:r>
              <a:rPr lang="en-US" sz="2400" dirty="0" smtClean="0">
                <a:solidFill>
                  <a:srgbClr val="0070C0"/>
                </a:solidFill>
              </a:rPr>
              <a:t>. Alto </a:t>
            </a:r>
            <a:r>
              <a:rPr lang="en-US" sz="2400" dirty="0" err="1" smtClean="0">
                <a:solidFill>
                  <a:srgbClr val="0070C0"/>
                </a:solidFill>
              </a:rPr>
              <a:t>coste</a:t>
            </a:r>
            <a:r>
              <a:rPr lang="en-US" sz="2400" dirty="0" smtClean="0">
                <a:solidFill>
                  <a:srgbClr val="0070C0"/>
                </a:solidFill>
              </a:rPr>
              <a:t> de </a:t>
            </a:r>
            <a:r>
              <a:rPr lang="en-US" sz="2400" dirty="0" err="1" smtClean="0">
                <a:solidFill>
                  <a:srgbClr val="0070C0"/>
                </a:solidFill>
              </a:rPr>
              <a:t>producción</a:t>
            </a:r>
            <a:r>
              <a:rPr lang="en-US" sz="2400" dirty="0" smtClean="0">
                <a:solidFill>
                  <a:srgbClr val="0070C0"/>
                </a:solidFill>
              </a:rPr>
              <a:t> y </a:t>
            </a:r>
            <a:r>
              <a:rPr lang="en-US" sz="2400" dirty="0" err="1" smtClean="0">
                <a:solidFill>
                  <a:srgbClr val="0070C0"/>
                </a:solidFill>
              </a:rPr>
              <a:t>baja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demanda</a:t>
            </a:r>
            <a:r>
              <a:rPr lang="en-US" sz="2400" dirty="0" smtClean="0">
                <a:solidFill>
                  <a:srgbClr val="0070C0"/>
                </a:solidFill>
              </a:rPr>
              <a:t>.</a:t>
            </a:r>
            <a:endParaRPr lang="en-US" sz="2400" dirty="0">
              <a:solidFill>
                <a:srgbClr val="0070C0"/>
              </a:solidFill>
            </a:endParaRPr>
          </a:p>
        </p:txBody>
      </p:sp>
      <p:cxnSp>
        <p:nvCxnSpPr>
          <p:cNvPr id="6" name="5 Conector recto"/>
          <p:cNvCxnSpPr/>
          <p:nvPr/>
        </p:nvCxnSpPr>
        <p:spPr>
          <a:xfrm flipV="1">
            <a:off x="2843808" y="2276872"/>
            <a:ext cx="2088232" cy="130543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CuadroTexto"/>
          <p:cNvSpPr txBox="1"/>
          <p:nvPr/>
        </p:nvSpPr>
        <p:spPr>
          <a:xfrm>
            <a:off x="4919990" y="2132856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5508104" y="4643844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49291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Excepciones</a:t>
            </a:r>
            <a:endParaRPr lang="en-US" sz="3600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2483768" y="2348880"/>
            <a:ext cx="0" cy="27363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2483768" y="5085184"/>
            <a:ext cx="48965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flipH="1" flipV="1">
            <a:off x="2555776" y="3284984"/>
            <a:ext cx="1080120" cy="165618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Marcador de contenido"/>
          <p:cNvSpPr txBox="1">
            <a:spLocks noGrp="1"/>
          </p:cNvSpPr>
          <p:nvPr>
            <p:ph sz="quarter" idx="1"/>
          </p:nvPr>
        </p:nvSpPr>
        <p:spPr>
          <a:xfrm>
            <a:off x="611560" y="1600200"/>
            <a:ext cx="18473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763688" y="249289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13" name="12 CuadroTexto"/>
          <p:cNvSpPr txBox="1"/>
          <p:nvPr/>
        </p:nvSpPr>
        <p:spPr>
          <a:xfrm>
            <a:off x="7020272" y="544522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3" name="2 CuadroTexto"/>
          <p:cNvSpPr txBox="1"/>
          <p:nvPr/>
        </p:nvSpPr>
        <p:spPr>
          <a:xfrm>
            <a:off x="827584" y="5868561"/>
            <a:ext cx="6336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solidFill>
                  <a:srgbClr val="0070C0"/>
                </a:solidFill>
              </a:rPr>
              <a:t>Ejemplo</a:t>
            </a:r>
            <a:r>
              <a:rPr lang="en-US" sz="2400" dirty="0" smtClean="0">
                <a:solidFill>
                  <a:srgbClr val="0070C0"/>
                </a:solidFill>
              </a:rPr>
              <a:t>: </a:t>
            </a:r>
            <a:r>
              <a:rPr lang="en-US" sz="2400" dirty="0" err="1" smtClean="0">
                <a:solidFill>
                  <a:srgbClr val="0070C0"/>
                </a:solidFill>
              </a:rPr>
              <a:t>Bajos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costes</a:t>
            </a:r>
            <a:r>
              <a:rPr lang="en-US" sz="2400" dirty="0" smtClean="0">
                <a:solidFill>
                  <a:srgbClr val="0070C0"/>
                </a:solidFill>
              </a:rPr>
              <a:t>, </a:t>
            </a:r>
            <a:r>
              <a:rPr lang="en-US" sz="2400" dirty="0" err="1" smtClean="0">
                <a:solidFill>
                  <a:srgbClr val="0070C0"/>
                </a:solidFill>
              </a:rPr>
              <a:t>baja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demanda</a:t>
            </a:r>
            <a:r>
              <a:rPr lang="en-US" sz="2400" dirty="0" smtClean="0">
                <a:solidFill>
                  <a:srgbClr val="0070C0"/>
                </a:solidFill>
              </a:rPr>
              <a:t>. Agua?</a:t>
            </a:r>
            <a:endParaRPr lang="en-US" sz="2400" dirty="0">
              <a:solidFill>
                <a:srgbClr val="0070C0"/>
              </a:solidFill>
            </a:endParaRPr>
          </a:p>
        </p:txBody>
      </p:sp>
      <p:cxnSp>
        <p:nvCxnSpPr>
          <p:cNvPr id="6" name="5 Conector recto"/>
          <p:cNvCxnSpPr/>
          <p:nvPr/>
        </p:nvCxnSpPr>
        <p:spPr>
          <a:xfrm flipV="1">
            <a:off x="3995936" y="3635732"/>
            <a:ext cx="2088232" cy="130543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CuadroTexto"/>
          <p:cNvSpPr txBox="1"/>
          <p:nvPr/>
        </p:nvSpPr>
        <p:spPr>
          <a:xfrm>
            <a:off x="6084168" y="3573016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3455784" y="4437112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80130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¿</a:t>
            </a:r>
            <a:r>
              <a:rPr lang="en-US" sz="3600" dirty="0" err="1" smtClean="0"/>
              <a:t>Es</a:t>
            </a:r>
            <a:r>
              <a:rPr lang="en-US" sz="3600" dirty="0" smtClean="0"/>
              <a:t> </a:t>
            </a:r>
            <a:r>
              <a:rPr lang="en-US" sz="3600" dirty="0" err="1" smtClean="0"/>
              <a:t>estable</a:t>
            </a:r>
            <a:r>
              <a:rPr lang="en-US" sz="3600" dirty="0" smtClean="0"/>
              <a:t> el </a:t>
            </a:r>
            <a:r>
              <a:rPr lang="en-US" sz="3600" dirty="0" err="1" smtClean="0"/>
              <a:t>equilibrio</a:t>
            </a:r>
            <a:r>
              <a:rPr lang="en-US" sz="3600" dirty="0" smtClean="0"/>
              <a:t>?</a:t>
            </a:r>
            <a:endParaRPr lang="en-US" sz="3600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2483768" y="2348880"/>
            <a:ext cx="0" cy="27363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2483768" y="5085184"/>
            <a:ext cx="48965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3131840" y="2780928"/>
            <a:ext cx="3024336" cy="18722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6192088" y="4221088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11" name="10 Marcador de contenido"/>
          <p:cNvSpPr txBox="1">
            <a:spLocks noGrp="1"/>
          </p:cNvSpPr>
          <p:nvPr>
            <p:ph sz="quarter" idx="1"/>
          </p:nvPr>
        </p:nvSpPr>
        <p:spPr>
          <a:xfrm>
            <a:off x="611560" y="1600200"/>
            <a:ext cx="18473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11 CuadroTexto"/>
          <p:cNvSpPr txBox="1"/>
          <p:nvPr/>
        </p:nvSpPr>
        <p:spPr>
          <a:xfrm>
            <a:off x="2195736" y="213285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13" name="12 CuadroTexto"/>
          <p:cNvSpPr txBox="1"/>
          <p:nvPr/>
        </p:nvSpPr>
        <p:spPr>
          <a:xfrm>
            <a:off x="7020272" y="508518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3" name="2 CuadroTexto"/>
          <p:cNvSpPr txBox="1"/>
          <p:nvPr/>
        </p:nvSpPr>
        <p:spPr>
          <a:xfrm>
            <a:off x="827584" y="5868561"/>
            <a:ext cx="75608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</a:rPr>
              <a:t>Si el </a:t>
            </a:r>
            <a:r>
              <a:rPr lang="en-US" sz="2400" dirty="0" err="1" smtClean="0">
                <a:solidFill>
                  <a:srgbClr val="0070C0"/>
                </a:solidFill>
              </a:rPr>
              <a:t>precio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es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smtClean="0">
                <a:solidFill>
                  <a:srgbClr val="0070C0"/>
                </a:solidFill>
              </a:rPr>
              <a:t>mayor que P*, hay </a:t>
            </a:r>
            <a:r>
              <a:rPr lang="en-US" sz="2400" dirty="0" err="1" smtClean="0">
                <a:solidFill>
                  <a:srgbClr val="0070C0"/>
                </a:solidFill>
              </a:rPr>
              <a:t>demasiada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producción</a:t>
            </a:r>
            <a:r>
              <a:rPr lang="en-US" sz="2400" dirty="0" smtClean="0">
                <a:solidFill>
                  <a:srgbClr val="0070C0"/>
                </a:solidFill>
              </a:rPr>
              <a:t>.</a:t>
            </a:r>
            <a:endParaRPr lang="en-US" sz="2400" dirty="0">
              <a:solidFill>
                <a:srgbClr val="0070C0"/>
              </a:solidFill>
            </a:endParaRPr>
          </a:p>
        </p:txBody>
      </p:sp>
      <p:cxnSp>
        <p:nvCxnSpPr>
          <p:cNvPr id="6" name="5 Conector recto"/>
          <p:cNvCxnSpPr/>
          <p:nvPr/>
        </p:nvCxnSpPr>
        <p:spPr>
          <a:xfrm flipV="1">
            <a:off x="3203848" y="2564904"/>
            <a:ext cx="2592288" cy="202551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CuadroTexto"/>
          <p:cNvSpPr txBox="1"/>
          <p:nvPr/>
        </p:nvSpPr>
        <p:spPr>
          <a:xfrm>
            <a:off x="5832048" y="2555612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</a:t>
            </a:r>
          </a:p>
        </p:txBody>
      </p:sp>
      <p:cxnSp>
        <p:nvCxnSpPr>
          <p:cNvPr id="18" name="17 Conector recto"/>
          <p:cNvCxnSpPr/>
          <p:nvPr/>
        </p:nvCxnSpPr>
        <p:spPr>
          <a:xfrm flipH="1">
            <a:off x="2483768" y="3068960"/>
            <a:ext cx="2664296" cy="0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>
            <a:off x="1691680" y="3429000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P*</a:t>
            </a:r>
            <a:r>
              <a:rPr lang="en-US" sz="1050" dirty="0" smtClean="0"/>
              <a:t>D</a:t>
            </a:r>
            <a:r>
              <a:rPr lang="en-US" sz="1600" dirty="0" smtClean="0"/>
              <a:t>=P*</a:t>
            </a:r>
            <a:r>
              <a:rPr lang="en-US" sz="1050" dirty="0" smtClean="0"/>
              <a:t>S</a:t>
            </a:r>
            <a:endParaRPr lang="en-US" sz="1050" dirty="0"/>
          </a:p>
        </p:txBody>
      </p:sp>
      <p:sp>
        <p:nvSpPr>
          <p:cNvPr id="20" name="19 CuadroTexto"/>
          <p:cNvSpPr txBox="1"/>
          <p:nvPr/>
        </p:nvSpPr>
        <p:spPr>
          <a:xfrm>
            <a:off x="3491880" y="5013176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Q*</a:t>
            </a:r>
            <a:r>
              <a:rPr lang="en-US" sz="1100" dirty="0" smtClean="0"/>
              <a:t>D</a:t>
            </a:r>
            <a:r>
              <a:rPr lang="en-US" dirty="0" smtClean="0"/>
              <a:t>                Q*</a:t>
            </a:r>
            <a:r>
              <a:rPr lang="en-US" sz="1200" dirty="0"/>
              <a:t>O</a:t>
            </a:r>
          </a:p>
        </p:txBody>
      </p:sp>
      <p:cxnSp>
        <p:nvCxnSpPr>
          <p:cNvPr id="17" name="16 Conector recto"/>
          <p:cNvCxnSpPr/>
          <p:nvPr/>
        </p:nvCxnSpPr>
        <p:spPr>
          <a:xfrm>
            <a:off x="3635896" y="3068960"/>
            <a:ext cx="0" cy="2016224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"/>
          <p:cNvCxnSpPr/>
          <p:nvPr/>
        </p:nvCxnSpPr>
        <p:spPr>
          <a:xfrm>
            <a:off x="5148064" y="3068960"/>
            <a:ext cx="0" cy="2016224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22 Abrir llave"/>
          <p:cNvSpPr/>
          <p:nvPr/>
        </p:nvSpPr>
        <p:spPr>
          <a:xfrm rot="16200000">
            <a:off x="4211960" y="4653136"/>
            <a:ext cx="288032" cy="158417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23 CuadroTexto"/>
          <p:cNvSpPr txBox="1"/>
          <p:nvPr/>
        </p:nvSpPr>
        <p:spPr>
          <a:xfrm>
            <a:off x="3635896" y="5445224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Exceso</a:t>
            </a:r>
            <a:r>
              <a:rPr lang="en-US" dirty="0" smtClean="0"/>
              <a:t> de </a:t>
            </a:r>
            <a:r>
              <a:rPr lang="en-US" dirty="0" err="1" smtClean="0"/>
              <a:t>oferta</a:t>
            </a:r>
            <a:endParaRPr lang="en-US" dirty="0"/>
          </a:p>
        </p:txBody>
      </p:sp>
      <p:sp>
        <p:nvSpPr>
          <p:cNvPr id="25" name="24 CuadroTexto"/>
          <p:cNvSpPr txBox="1"/>
          <p:nvPr/>
        </p:nvSpPr>
        <p:spPr>
          <a:xfrm>
            <a:off x="2195736" y="2915652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440219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¿</a:t>
            </a:r>
            <a:r>
              <a:rPr lang="en-US" sz="3600" dirty="0" err="1" smtClean="0"/>
              <a:t>Es</a:t>
            </a:r>
            <a:r>
              <a:rPr lang="en-US" sz="3600" dirty="0" smtClean="0"/>
              <a:t> </a:t>
            </a:r>
            <a:r>
              <a:rPr lang="en-US" sz="3600" dirty="0" err="1" smtClean="0"/>
              <a:t>estable</a:t>
            </a:r>
            <a:r>
              <a:rPr lang="en-US" sz="3600" dirty="0" smtClean="0"/>
              <a:t> el </a:t>
            </a:r>
            <a:r>
              <a:rPr lang="en-US" sz="3600" dirty="0" err="1" smtClean="0"/>
              <a:t>equilibrio</a:t>
            </a:r>
            <a:r>
              <a:rPr lang="en-US" sz="3600" dirty="0" smtClean="0"/>
              <a:t>?</a:t>
            </a:r>
            <a:endParaRPr lang="en-US" sz="3600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2483768" y="2348880"/>
            <a:ext cx="0" cy="27363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2483768" y="5085184"/>
            <a:ext cx="48965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3131840" y="2780928"/>
            <a:ext cx="3024336" cy="18722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6192088" y="4221088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11" name="10 Marcador de contenido"/>
          <p:cNvSpPr txBox="1">
            <a:spLocks noGrp="1"/>
          </p:cNvSpPr>
          <p:nvPr>
            <p:ph sz="quarter" idx="1"/>
          </p:nvPr>
        </p:nvSpPr>
        <p:spPr>
          <a:xfrm>
            <a:off x="611560" y="1600200"/>
            <a:ext cx="18473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11 CuadroTexto"/>
          <p:cNvSpPr txBox="1"/>
          <p:nvPr/>
        </p:nvSpPr>
        <p:spPr>
          <a:xfrm>
            <a:off x="2195736" y="213285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13" name="12 CuadroTexto"/>
          <p:cNvSpPr txBox="1"/>
          <p:nvPr/>
        </p:nvSpPr>
        <p:spPr>
          <a:xfrm>
            <a:off x="7020272" y="508518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3" name="2 CuadroTexto"/>
          <p:cNvSpPr txBox="1"/>
          <p:nvPr/>
        </p:nvSpPr>
        <p:spPr>
          <a:xfrm>
            <a:off x="1187624" y="5868561"/>
            <a:ext cx="6336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solidFill>
                  <a:srgbClr val="0070C0"/>
                </a:solidFill>
              </a:rPr>
              <a:t>Bajarán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los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precios</a:t>
            </a:r>
            <a:endParaRPr lang="en-US" sz="2400" dirty="0">
              <a:solidFill>
                <a:srgbClr val="0070C0"/>
              </a:solidFill>
            </a:endParaRPr>
          </a:p>
        </p:txBody>
      </p:sp>
      <p:cxnSp>
        <p:nvCxnSpPr>
          <p:cNvPr id="6" name="5 Conector recto"/>
          <p:cNvCxnSpPr/>
          <p:nvPr/>
        </p:nvCxnSpPr>
        <p:spPr>
          <a:xfrm flipV="1">
            <a:off x="3203848" y="2564904"/>
            <a:ext cx="2592288" cy="202551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CuadroTexto"/>
          <p:cNvSpPr txBox="1"/>
          <p:nvPr/>
        </p:nvSpPr>
        <p:spPr>
          <a:xfrm>
            <a:off x="5832048" y="2555612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</a:t>
            </a:r>
          </a:p>
        </p:txBody>
      </p:sp>
      <p:cxnSp>
        <p:nvCxnSpPr>
          <p:cNvPr id="18" name="17 Conector recto"/>
          <p:cNvCxnSpPr/>
          <p:nvPr/>
        </p:nvCxnSpPr>
        <p:spPr>
          <a:xfrm flipH="1">
            <a:off x="2483768" y="3068960"/>
            <a:ext cx="2664296" cy="0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>
            <a:off x="1547664" y="3429000"/>
            <a:ext cx="1008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P*</a:t>
            </a:r>
            <a:r>
              <a:rPr lang="en-US" sz="1050" dirty="0" smtClean="0"/>
              <a:t>D</a:t>
            </a:r>
            <a:r>
              <a:rPr lang="en-US" sz="1600" dirty="0" smtClean="0"/>
              <a:t>=P*</a:t>
            </a:r>
            <a:r>
              <a:rPr lang="en-US" sz="1050" dirty="0" smtClean="0"/>
              <a:t>O</a:t>
            </a:r>
            <a:endParaRPr lang="en-US" sz="1050" dirty="0"/>
          </a:p>
        </p:txBody>
      </p:sp>
      <p:sp>
        <p:nvSpPr>
          <p:cNvPr id="20" name="19 CuadroTexto"/>
          <p:cNvSpPr txBox="1"/>
          <p:nvPr/>
        </p:nvSpPr>
        <p:spPr>
          <a:xfrm>
            <a:off x="3491880" y="5013176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Q*</a:t>
            </a:r>
            <a:r>
              <a:rPr lang="en-US" sz="1100" dirty="0" smtClean="0"/>
              <a:t>D</a:t>
            </a:r>
            <a:r>
              <a:rPr lang="en-US" dirty="0" smtClean="0"/>
              <a:t>                Q*</a:t>
            </a:r>
            <a:r>
              <a:rPr lang="en-US" sz="1200" dirty="0"/>
              <a:t>O</a:t>
            </a:r>
          </a:p>
        </p:txBody>
      </p:sp>
      <p:cxnSp>
        <p:nvCxnSpPr>
          <p:cNvPr id="17" name="16 Conector recto"/>
          <p:cNvCxnSpPr/>
          <p:nvPr/>
        </p:nvCxnSpPr>
        <p:spPr>
          <a:xfrm>
            <a:off x="3635896" y="3068960"/>
            <a:ext cx="0" cy="2016224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"/>
          <p:cNvCxnSpPr/>
          <p:nvPr/>
        </p:nvCxnSpPr>
        <p:spPr>
          <a:xfrm>
            <a:off x="5148064" y="3068960"/>
            <a:ext cx="0" cy="2016224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22 Abrir llave"/>
          <p:cNvSpPr/>
          <p:nvPr/>
        </p:nvSpPr>
        <p:spPr>
          <a:xfrm rot="16200000">
            <a:off x="4211960" y="4653136"/>
            <a:ext cx="288032" cy="158417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23 CuadroTexto"/>
          <p:cNvSpPr txBox="1"/>
          <p:nvPr/>
        </p:nvSpPr>
        <p:spPr>
          <a:xfrm>
            <a:off x="3491880" y="5445224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Exceso</a:t>
            </a:r>
            <a:r>
              <a:rPr lang="en-US" dirty="0" smtClean="0"/>
              <a:t> de </a:t>
            </a:r>
            <a:r>
              <a:rPr lang="en-US" dirty="0" err="1" smtClean="0"/>
              <a:t>oferta</a:t>
            </a:r>
            <a:endParaRPr lang="en-US" dirty="0"/>
          </a:p>
        </p:txBody>
      </p:sp>
      <p:sp>
        <p:nvSpPr>
          <p:cNvPr id="25" name="24 CuadroTexto"/>
          <p:cNvSpPr txBox="1"/>
          <p:nvPr/>
        </p:nvSpPr>
        <p:spPr>
          <a:xfrm>
            <a:off x="2195736" y="2915652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cxnSp>
        <p:nvCxnSpPr>
          <p:cNvPr id="8" name="7 Conector recto de flecha"/>
          <p:cNvCxnSpPr/>
          <p:nvPr/>
        </p:nvCxnSpPr>
        <p:spPr>
          <a:xfrm>
            <a:off x="3635896" y="3212976"/>
            <a:ext cx="648072" cy="385301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 de flecha"/>
          <p:cNvCxnSpPr/>
          <p:nvPr/>
        </p:nvCxnSpPr>
        <p:spPr>
          <a:xfrm flipH="1">
            <a:off x="4608004" y="3212976"/>
            <a:ext cx="540060" cy="40069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1390220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¿</a:t>
            </a:r>
            <a:r>
              <a:rPr lang="en-US" sz="3600" dirty="0" err="1" smtClean="0"/>
              <a:t>Es</a:t>
            </a:r>
            <a:r>
              <a:rPr lang="en-US" sz="3600" dirty="0" smtClean="0"/>
              <a:t> </a:t>
            </a:r>
            <a:r>
              <a:rPr lang="en-US" sz="3600" dirty="0" err="1" smtClean="0"/>
              <a:t>estable</a:t>
            </a:r>
            <a:r>
              <a:rPr lang="en-US" sz="3600" dirty="0" smtClean="0"/>
              <a:t> el </a:t>
            </a:r>
            <a:r>
              <a:rPr lang="en-US" sz="3600" dirty="0" err="1" smtClean="0"/>
              <a:t>equilibrio</a:t>
            </a:r>
            <a:r>
              <a:rPr lang="en-US" sz="3600" dirty="0" smtClean="0"/>
              <a:t>?</a:t>
            </a:r>
            <a:endParaRPr lang="en-US" sz="3600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2483768" y="2348880"/>
            <a:ext cx="0" cy="27363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2483768" y="5085184"/>
            <a:ext cx="48965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3131840" y="2780928"/>
            <a:ext cx="3024336" cy="18722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6084168" y="4427820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11" name="10 Marcador de contenido"/>
          <p:cNvSpPr txBox="1">
            <a:spLocks noGrp="1"/>
          </p:cNvSpPr>
          <p:nvPr>
            <p:ph sz="quarter" idx="1"/>
          </p:nvPr>
        </p:nvSpPr>
        <p:spPr>
          <a:xfrm>
            <a:off x="611560" y="1600200"/>
            <a:ext cx="18473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11 CuadroTexto"/>
          <p:cNvSpPr txBox="1"/>
          <p:nvPr/>
        </p:nvSpPr>
        <p:spPr>
          <a:xfrm>
            <a:off x="2195736" y="213285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13" name="12 CuadroTexto"/>
          <p:cNvSpPr txBox="1"/>
          <p:nvPr/>
        </p:nvSpPr>
        <p:spPr>
          <a:xfrm>
            <a:off x="7020272" y="508518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3" name="2 CuadroTexto"/>
          <p:cNvSpPr txBox="1"/>
          <p:nvPr/>
        </p:nvSpPr>
        <p:spPr>
          <a:xfrm>
            <a:off x="539552" y="5868561"/>
            <a:ext cx="76328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</a:rPr>
              <a:t>Si el </a:t>
            </a:r>
            <a:r>
              <a:rPr lang="en-US" sz="2400" dirty="0" err="1" smtClean="0">
                <a:solidFill>
                  <a:srgbClr val="0070C0"/>
                </a:solidFill>
              </a:rPr>
              <a:t>precio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es</a:t>
            </a:r>
            <a:r>
              <a:rPr lang="en-US" sz="2400" dirty="0" smtClean="0">
                <a:solidFill>
                  <a:srgbClr val="0070C0"/>
                </a:solidFill>
              </a:rPr>
              <a:t> inferior a P*, </a:t>
            </a:r>
            <a:r>
              <a:rPr lang="en-US" sz="2400" dirty="0" err="1" smtClean="0">
                <a:solidFill>
                  <a:srgbClr val="0070C0"/>
                </a:solidFill>
              </a:rPr>
              <a:t>muchos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consumidores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están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interesados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en</a:t>
            </a:r>
            <a:r>
              <a:rPr lang="en-US" sz="2400" dirty="0" smtClean="0">
                <a:solidFill>
                  <a:srgbClr val="0070C0"/>
                </a:solidFill>
              </a:rPr>
              <a:t> el </a:t>
            </a:r>
            <a:r>
              <a:rPr lang="en-US" sz="2400" dirty="0" err="1" smtClean="0">
                <a:solidFill>
                  <a:srgbClr val="0070C0"/>
                </a:solidFill>
              </a:rPr>
              <a:t>producto</a:t>
            </a:r>
            <a:r>
              <a:rPr lang="en-US" sz="2400" dirty="0" smtClean="0">
                <a:solidFill>
                  <a:srgbClr val="0070C0"/>
                </a:solidFill>
              </a:rPr>
              <a:t>, </a:t>
            </a:r>
            <a:r>
              <a:rPr lang="en-US" sz="2400" dirty="0" err="1" smtClean="0">
                <a:solidFill>
                  <a:srgbClr val="0070C0"/>
                </a:solidFill>
              </a:rPr>
              <a:t>los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productores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subirán</a:t>
            </a:r>
            <a:r>
              <a:rPr lang="en-US" sz="2400" dirty="0" smtClean="0">
                <a:solidFill>
                  <a:srgbClr val="0070C0"/>
                </a:solidFill>
              </a:rPr>
              <a:t> el </a:t>
            </a:r>
            <a:r>
              <a:rPr lang="en-US" sz="2400" dirty="0" err="1" smtClean="0">
                <a:solidFill>
                  <a:srgbClr val="0070C0"/>
                </a:solidFill>
              </a:rPr>
              <a:t>precio</a:t>
            </a:r>
            <a:r>
              <a:rPr lang="en-US" sz="2400" dirty="0" smtClean="0">
                <a:solidFill>
                  <a:srgbClr val="0070C0"/>
                </a:solidFill>
              </a:rPr>
              <a:t>.</a:t>
            </a:r>
            <a:endParaRPr lang="en-US" sz="2400" dirty="0">
              <a:solidFill>
                <a:srgbClr val="0070C0"/>
              </a:solidFill>
            </a:endParaRPr>
          </a:p>
        </p:txBody>
      </p:sp>
      <p:cxnSp>
        <p:nvCxnSpPr>
          <p:cNvPr id="6" name="5 Conector recto"/>
          <p:cNvCxnSpPr/>
          <p:nvPr/>
        </p:nvCxnSpPr>
        <p:spPr>
          <a:xfrm flipV="1">
            <a:off x="2915816" y="2564904"/>
            <a:ext cx="2880320" cy="202551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CuadroTexto"/>
          <p:cNvSpPr txBox="1"/>
          <p:nvPr/>
        </p:nvSpPr>
        <p:spPr>
          <a:xfrm>
            <a:off x="5796136" y="234888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</a:t>
            </a:r>
          </a:p>
        </p:txBody>
      </p:sp>
      <p:cxnSp>
        <p:nvCxnSpPr>
          <p:cNvPr id="18" name="17 Conector recto"/>
          <p:cNvCxnSpPr/>
          <p:nvPr/>
        </p:nvCxnSpPr>
        <p:spPr>
          <a:xfrm flipH="1">
            <a:off x="2483768" y="4077072"/>
            <a:ext cx="2664296" cy="0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>
            <a:off x="1691680" y="3429000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P*</a:t>
            </a:r>
            <a:r>
              <a:rPr lang="en-US" sz="1050" dirty="0" smtClean="0"/>
              <a:t>D</a:t>
            </a:r>
            <a:r>
              <a:rPr lang="en-US" sz="1600" dirty="0" smtClean="0"/>
              <a:t>=P</a:t>
            </a:r>
            <a:r>
              <a:rPr lang="en-US" sz="1050" dirty="0" smtClean="0"/>
              <a:t>O</a:t>
            </a:r>
            <a:endParaRPr lang="en-US" sz="1050" dirty="0"/>
          </a:p>
        </p:txBody>
      </p:sp>
      <p:sp>
        <p:nvSpPr>
          <p:cNvPr id="20" name="19 CuadroTexto"/>
          <p:cNvSpPr txBox="1"/>
          <p:nvPr/>
        </p:nvSpPr>
        <p:spPr>
          <a:xfrm>
            <a:off x="3491880" y="5056840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Q*</a:t>
            </a:r>
            <a:r>
              <a:rPr lang="en-US" sz="1100" dirty="0"/>
              <a:t>O</a:t>
            </a:r>
            <a:r>
              <a:rPr lang="en-US" dirty="0" smtClean="0"/>
              <a:t>                Q*</a:t>
            </a:r>
            <a:r>
              <a:rPr lang="en-US" sz="1200" dirty="0"/>
              <a:t>D</a:t>
            </a:r>
          </a:p>
        </p:txBody>
      </p:sp>
      <p:cxnSp>
        <p:nvCxnSpPr>
          <p:cNvPr id="17" name="16 Conector recto"/>
          <p:cNvCxnSpPr/>
          <p:nvPr/>
        </p:nvCxnSpPr>
        <p:spPr>
          <a:xfrm>
            <a:off x="3635896" y="4077072"/>
            <a:ext cx="0" cy="1008112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"/>
          <p:cNvCxnSpPr/>
          <p:nvPr/>
        </p:nvCxnSpPr>
        <p:spPr>
          <a:xfrm>
            <a:off x="5148064" y="4077072"/>
            <a:ext cx="0" cy="1008112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22 Abrir llave"/>
          <p:cNvSpPr/>
          <p:nvPr/>
        </p:nvSpPr>
        <p:spPr>
          <a:xfrm rot="16200000">
            <a:off x="4211960" y="4653136"/>
            <a:ext cx="288032" cy="158417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23 CuadroTexto"/>
          <p:cNvSpPr txBox="1"/>
          <p:nvPr/>
        </p:nvSpPr>
        <p:spPr>
          <a:xfrm>
            <a:off x="3419872" y="5445224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Exceso</a:t>
            </a:r>
            <a:r>
              <a:rPr lang="en-US" dirty="0" smtClean="0"/>
              <a:t> de </a:t>
            </a:r>
            <a:r>
              <a:rPr lang="en-US" dirty="0" err="1" smtClean="0"/>
              <a:t>demanda</a:t>
            </a:r>
            <a:endParaRPr lang="en-US" dirty="0"/>
          </a:p>
        </p:txBody>
      </p:sp>
      <p:sp>
        <p:nvSpPr>
          <p:cNvPr id="25" name="24 CuadroTexto"/>
          <p:cNvSpPr txBox="1"/>
          <p:nvPr/>
        </p:nvSpPr>
        <p:spPr>
          <a:xfrm>
            <a:off x="2195736" y="3923764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492830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Berlin_DIW_2013</Template>
  <TotalTime>144</TotalTime>
  <Words>865</Words>
  <Application>Microsoft Office PowerPoint</Application>
  <PresentationFormat>Presentación en pantalla (4:3)</PresentationFormat>
  <Paragraphs>232</Paragraphs>
  <Slides>27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27</vt:i4>
      </vt:variant>
    </vt:vector>
  </HeadingPairs>
  <TitlesOfParts>
    <vt:vector size="28" baseType="lpstr">
      <vt:lpstr>Intermedio</vt:lpstr>
      <vt:lpstr>Demanda y Oferta: Equilibrio y Aplicaciones</vt:lpstr>
      <vt:lpstr>Recapitulación…</vt:lpstr>
      <vt:lpstr>Hoy</vt:lpstr>
      <vt:lpstr>¿Hay un precio y una cantidad de equilibrio?</vt:lpstr>
      <vt:lpstr>Excepciones</vt:lpstr>
      <vt:lpstr>Excepciones</vt:lpstr>
      <vt:lpstr>¿Es estable el equilibrio?</vt:lpstr>
      <vt:lpstr>¿Es estable el equilibrio?</vt:lpstr>
      <vt:lpstr>¿Es estable el equilibrio?</vt:lpstr>
      <vt:lpstr>¿Es estable el equilibrio?</vt:lpstr>
      <vt:lpstr>¿Es estable el equilibrio?</vt:lpstr>
      <vt:lpstr>Aplicaciones</vt:lpstr>
      <vt:lpstr>El estadio está lleno</vt:lpstr>
      <vt:lpstr>El estadio está medio vacío</vt:lpstr>
      <vt:lpstr>Aplicaciones</vt:lpstr>
      <vt:lpstr>Precios mínimos por encima del precio de equilibrio.</vt:lpstr>
      <vt:lpstr>Precio máximo inferior al equilibrio</vt:lpstr>
      <vt:lpstr>Aplicaciones</vt:lpstr>
      <vt:lpstr>No hay por qué asustarse!!!, Es lo mismo que teníamos antes!</vt:lpstr>
      <vt:lpstr>¡Igual que antes!</vt:lpstr>
      <vt:lpstr>¡Igual que antes!</vt:lpstr>
      <vt:lpstr>¿Dónde está el equilibrio?</vt:lpstr>
      <vt:lpstr>¿Cómo resolver problemas numéricos?</vt:lpstr>
      <vt:lpstr>Representar gráficamente los resultados</vt:lpstr>
      <vt:lpstr>¿Qué ocurre se la demanda sube en 200 unidades?</vt:lpstr>
      <vt:lpstr>¿Qué ocurre se la demanda sube en 200 unidades?</vt:lpstr>
      <vt:lpstr>¿Qué ocurre se la demanda sube en 200 unidades?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Supply and Demand: Equilibrium and Applications</dc:title>
  <dc:creator>JAC</dc:creator>
  <cp:lastModifiedBy>profder</cp:lastModifiedBy>
  <cp:revision>20</cp:revision>
  <dcterms:created xsi:type="dcterms:W3CDTF">2015-03-01T16:25:24Z</dcterms:created>
  <dcterms:modified xsi:type="dcterms:W3CDTF">2017-02-08T14:35:57Z</dcterms:modified>
</cp:coreProperties>
</file>